
<file path=[Content_Types].xml><?xml version="1.0" encoding="utf-8"?>
<Types xmlns="http://schemas.openxmlformats.org/package/2006/content-types">
  <Default ContentType="image/x-emf" Extension="em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vnd.openxmlformats-officedocument.spreadsheetml.sheet" Extension="xlsx"/>
  <Default ContentType="application/xml" Extension="xml"/>
  <Override ContentType="application/vnd.openxmlformats-officedocument.customXmlProperties+xml" PartName="/customXml/itemProps1.xml"/>
  <Override ContentType="application/vnd.openxmlformats-officedocument.customXmlProperties+xml" PartName="/customXml/itemProps2.xml"/>
  <Override ContentType="application/vnd.openxmlformats-officedocument.customXmlProperties+xml" PartName="/customXml/itemProps3.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drawingml.chart+xml" PartName="/ppt/charts/chart1.xml"/>
  <Override ContentType="application/vnd.openxmlformats-officedocument.drawingml.chart+xml" PartName="/ppt/charts/chart2.xml"/>
  <Override ContentType="application/vnd.openxmlformats-officedocument.drawingml.chart+xml" PartName="/ppt/charts/chart3.xml"/>
  <Override ContentType="application/vnd.openxmlformats-officedocument.drawingml.chart+xml" PartName="/ppt/charts/chart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ms-office.chartcolorstyle+xml" PartName="/ppt/charts/colors4.xml"/>
  <Override ContentType="application/vnd.ms-office.chartstyle+xml" PartName="/ppt/charts/style1.xml"/>
  <Override ContentType="application/vnd.ms-office.chartstyle+xml" PartName="/ppt/charts/style2.xml"/>
  <Override ContentType="application/vnd.ms-office.chartstyle+xml" PartName="/ppt/charts/style3.xml"/>
  <Override ContentType="application/vnd.ms-office.chartstyle+xml" PartName="/ppt/charts/style4.xml"/>
  <Override ContentType="application/vnd.openxmlformats-officedocument.presentationml.commentAuthors+xml" PartName="/ppt/commentAuthors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84"/>
  </p:notesMasterIdLst>
  <p:sldIdLst>
    <p:sldId id="842" r:id="rId5"/>
    <p:sldId id="1011" r:id="rId6"/>
    <p:sldId id="939" r:id="rId7"/>
    <p:sldId id="940" r:id="rId8"/>
    <p:sldId id="941" r:id="rId9"/>
    <p:sldId id="938" r:id="rId10"/>
    <p:sldId id="671" r:id="rId11"/>
    <p:sldId id="1012" r:id="rId12"/>
    <p:sldId id="1010" r:id="rId13"/>
    <p:sldId id="983" r:id="rId14"/>
    <p:sldId id="984" r:id="rId15"/>
    <p:sldId id="1051" r:id="rId16"/>
    <p:sldId id="987" r:id="rId17"/>
    <p:sldId id="986" r:id="rId18"/>
    <p:sldId id="1050" r:id="rId19"/>
    <p:sldId id="1017" r:id="rId20"/>
    <p:sldId id="931" r:id="rId21"/>
    <p:sldId id="932" r:id="rId22"/>
    <p:sldId id="933" r:id="rId23"/>
    <p:sldId id="934" r:id="rId24"/>
    <p:sldId id="881" r:id="rId25"/>
    <p:sldId id="1013" r:id="rId26"/>
    <p:sldId id="1014" r:id="rId27"/>
    <p:sldId id="942" r:id="rId28"/>
    <p:sldId id="1015" r:id="rId29"/>
    <p:sldId id="944" r:id="rId30"/>
    <p:sldId id="1019" r:id="rId31"/>
    <p:sldId id="1018" r:id="rId32"/>
    <p:sldId id="1020" r:id="rId33"/>
    <p:sldId id="1021" r:id="rId34"/>
    <p:sldId id="1022" r:id="rId35"/>
    <p:sldId id="1016" r:id="rId36"/>
    <p:sldId id="976" r:id="rId37"/>
    <p:sldId id="663" r:id="rId38"/>
    <p:sldId id="977" r:id="rId39"/>
    <p:sldId id="978" r:id="rId40"/>
    <p:sldId id="979" r:id="rId41"/>
    <p:sldId id="988" r:id="rId42"/>
    <p:sldId id="1023" r:id="rId43"/>
    <p:sldId id="1024" r:id="rId44"/>
    <p:sldId id="981" r:id="rId45"/>
    <p:sldId id="982" r:id="rId46"/>
    <p:sldId id="890" r:id="rId47"/>
    <p:sldId id="1028" r:id="rId48"/>
    <p:sldId id="1029" r:id="rId49"/>
    <p:sldId id="1030" r:id="rId50"/>
    <p:sldId id="1031" r:id="rId51"/>
    <p:sldId id="991" r:id="rId52"/>
    <p:sldId id="992" r:id="rId53"/>
    <p:sldId id="891" r:id="rId54"/>
    <p:sldId id="1032" r:id="rId55"/>
    <p:sldId id="1033" r:id="rId56"/>
    <p:sldId id="893" r:id="rId57"/>
    <p:sldId id="1034" r:id="rId58"/>
    <p:sldId id="1035" r:id="rId59"/>
    <p:sldId id="1036" r:id="rId60"/>
    <p:sldId id="1037" r:id="rId61"/>
    <p:sldId id="894" r:id="rId62"/>
    <p:sldId id="1038" r:id="rId63"/>
    <p:sldId id="1039" r:id="rId64"/>
    <p:sldId id="1040" r:id="rId65"/>
    <p:sldId id="1041" r:id="rId66"/>
    <p:sldId id="1042" r:id="rId67"/>
    <p:sldId id="1043" r:id="rId68"/>
    <p:sldId id="1044" r:id="rId69"/>
    <p:sldId id="1045" r:id="rId70"/>
    <p:sldId id="1025" r:id="rId71"/>
    <p:sldId id="1026" r:id="rId72"/>
    <p:sldId id="1027" r:id="rId73"/>
    <p:sldId id="895" r:id="rId74"/>
    <p:sldId id="1046" r:id="rId75"/>
    <p:sldId id="1047" r:id="rId76"/>
    <p:sldId id="1048" r:id="rId77"/>
    <p:sldId id="1049" r:id="rId78"/>
    <p:sldId id="1006" r:id="rId79"/>
    <p:sldId id="1007" r:id="rId80"/>
    <p:sldId id="1008" r:id="rId81"/>
    <p:sldId id="1009" r:id="rId82"/>
    <p:sldId id="844" r:id="rId8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120" userDrawn="1">
          <p15:clr>
            <a:srgbClr val="A4A3A4"/>
          </p15:clr>
        </p15:guide>
        <p15:guide id="4" pos="5910" userDrawn="1">
          <p15:clr>
            <a:srgbClr val="A4A3A4"/>
          </p15:clr>
        </p15:guide>
        <p15:guide id="8" pos="444" userDrawn="1">
          <p15:clr>
            <a:srgbClr val="A4A3A4"/>
          </p15:clr>
        </p15:guide>
        <p15:guide id="11" orient="horz" pos="4081" userDrawn="1">
          <p15:clr>
            <a:srgbClr val="A4A3A4"/>
          </p15:clr>
        </p15:guide>
        <p15:guide id="15" orient="horz" pos="502" userDrawn="1">
          <p15:clr>
            <a:srgbClr val="A4A3A4"/>
          </p15:clr>
        </p15:guide>
        <p15:guide id="16" orient="horz" pos="210" userDrawn="1">
          <p15:clr>
            <a:srgbClr val="A4A3A4"/>
          </p15:clr>
        </p15:guide>
        <p15:guide id="17" orient="horz" pos="709" userDrawn="1">
          <p15:clr>
            <a:srgbClr val="A4A3A4"/>
          </p15:clr>
        </p15:guide>
        <p15:guide id="18" pos="546" userDrawn="1">
          <p15:clr>
            <a:srgbClr val="A4A3A4"/>
          </p15:clr>
        </p15:guide>
        <p15:guide id="19" pos="353" userDrawn="1">
          <p15:clr>
            <a:srgbClr val="A4A3A4"/>
          </p15:clr>
        </p15:guide>
        <p15:guide id="20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상무(2017130030)" initials="이" lastIdx="1" clrIdx="0">
    <p:extLst>
      <p:ext uri="{19B8F6BF-5375-455C-9EA6-DF929625EA0E}">
        <p15:presenceInfo xmlns:p15="http://schemas.microsoft.com/office/powerpoint/2012/main" userId="이상무(2017130030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31"/>
    <a:srgbClr val="0070C0"/>
    <a:srgbClr val="FAFAFA"/>
    <a:srgbClr val="030000"/>
    <a:srgbClr val="FF0000"/>
    <a:srgbClr val="F4A502"/>
    <a:srgbClr val="E63732"/>
    <a:srgbClr val="0051BA"/>
    <a:srgbClr val="262626"/>
    <a:srgbClr val="15C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1717" autoAdjust="0"/>
  </p:normalViewPr>
  <p:slideViewPr>
    <p:cSldViewPr snapToGrid="0">
      <p:cViewPr varScale="1">
        <p:scale>
          <a:sx n="102" d="100"/>
          <a:sy n="102" d="100"/>
        </p:scale>
        <p:origin x="1830" y="108"/>
      </p:cViewPr>
      <p:guideLst>
        <p:guide pos="3120"/>
        <p:guide pos="5910"/>
        <p:guide pos="444"/>
        <p:guide orient="horz" pos="4081"/>
        <p:guide orient="horz" pos="502"/>
        <p:guide orient="horz" pos="210"/>
        <p:guide orient="horz" pos="709"/>
        <p:guide pos="546"/>
        <p:guide pos="353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4358" y="79"/>
      </p:cViewPr>
      <p:guideLst/>
    </p:cSldViewPr>
  </p:notes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../customXml/item1.xml" Type="http://schemas.openxmlformats.org/officeDocument/2006/relationships/customXml"/><Relationship Id="rId10" Target="slides/slide6.xml" Type="http://schemas.openxmlformats.org/officeDocument/2006/relationships/slide"/><Relationship Id="rId11" Target="slides/slide7.xml" Type="http://schemas.openxmlformats.org/officeDocument/2006/relationships/slide"/><Relationship Id="rId12" Target="slides/slide8.xml" Type="http://schemas.openxmlformats.org/officeDocument/2006/relationships/slide"/><Relationship Id="rId13" Target="slides/slide9.xml" Type="http://schemas.openxmlformats.org/officeDocument/2006/relationships/slide"/><Relationship Id="rId14" Target="slides/slide10.xml" Type="http://schemas.openxmlformats.org/officeDocument/2006/relationships/slide"/><Relationship Id="rId15" Target="slides/slide11.xml" Type="http://schemas.openxmlformats.org/officeDocument/2006/relationships/slide"/><Relationship Id="rId16" Target="slides/slide12.xml" Type="http://schemas.openxmlformats.org/officeDocument/2006/relationships/slide"/><Relationship Id="rId17" Target="slides/slide13.xml" Type="http://schemas.openxmlformats.org/officeDocument/2006/relationships/slide"/><Relationship Id="rId18" Target="slides/slide14.xml" Type="http://schemas.openxmlformats.org/officeDocument/2006/relationships/slide"/><Relationship Id="rId19" Target="slides/slide15.xml" Type="http://schemas.openxmlformats.org/officeDocument/2006/relationships/slide"/><Relationship Id="rId2" Target="../customXml/item2.xml" Type="http://schemas.openxmlformats.org/officeDocument/2006/relationships/customXml"/><Relationship Id="rId20" Target="slides/slide16.xml" Type="http://schemas.openxmlformats.org/officeDocument/2006/relationships/slide"/><Relationship Id="rId21" Target="slides/slide17.xml" Type="http://schemas.openxmlformats.org/officeDocument/2006/relationships/slide"/><Relationship Id="rId22" Target="slides/slide18.xml" Type="http://schemas.openxmlformats.org/officeDocument/2006/relationships/slide"/><Relationship Id="rId23" Target="slides/slide19.xml" Type="http://schemas.openxmlformats.org/officeDocument/2006/relationships/slide"/><Relationship Id="rId24" Target="slides/slide20.xml" Type="http://schemas.openxmlformats.org/officeDocument/2006/relationships/slide"/><Relationship Id="rId25" Target="slides/slide21.xml" Type="http://schemas.openxmlformats.org/officeDocument/2006/relationships/slide"/><Relationship Id="rId26" Target="slides/slide22.xml" Type="http://schemas.openxmlformats.org/officeDocument/2006/relationships/slide"/><Relationship Id="rId27" Target="slides/slide23.xml" Type="http://schemas.openxmlformats.org/officeDocument/2006/relationships/slide"/><Relationship Id="rId28" Target="slides/slide24.xml" Type="http://schemas.openxmlformats.org/officeDocument/2006/relationships/slide"/><Relationship Id="rId29" Target="slides/slide25.xml" Type="http://schemas.openxmlformats.org/officeDocument/2006/relationships/slide"/><Relationship Id="rId3" Target="../customXml/item3.xml" Type="http://schemas.openxmlformats.org/officeDocument/2006/relationships/customXml"/><Relationship Id="rId30" Target="slides/slide26.xml" Type="http://schemas.openxmlformats.org/officeDocument/2006/relationships/slide"/><Relationship Id="rId31" Target="slides/slide27.xml" Type="http://schemas.openxmlformats.org/officeDocument/2006/relationships/slide"/><Relationship Id="rId32" Target="slides/slide28.xml" Type="http://schemas.openxmlformats.org/officeDocument/2006/relationships/slide"/><Relationship Id="rId33" Target="slides/slide29.xml" Type="http://schemas.openxmlformats.org/officeDocument/2006/relationships/slide"/><Relationship Id="rId34" Target="slides/slide30.xml" Type="http://schemas.openxmlformats.org/officeDocument/2006/relationships/slide"/><Relationship Id="rId35" Target="slides/slide31.xml" Type="http://schemas.openxmlformats.org/officeDocument/2006/relationships/slide"/><Relationship Id="rId36" Target="slides/slide32.xml" Type="http://schemas.openxmlformats.org/officeDocument/2006/relationships/slide"/><Relationship Id="rId37" Target="slides/slide33.xml" Type="http://schemas.openxmlformats.org/officeDocument/2006/relationships/slide"/><Relationship Id="rId38" Target="slides/slide34.xml" Type="http://schemas.openxmlformats.org/officeDocument/2006/relationships/slide"/><Relationship Id="rId39" Target="slides/slide35.xml" Type="http://schemas.openxmlformats.org/officeDocument/2006/relationships/slide"/><Relationship Id="rId4" Target="slideMasters/slideMaster1.xml" Type="http://schemas.openxmlformats.org/officeDocument/2006/relationships/slideMaster"/><Relationship Id="rId40" Target="slides/slide36.xml" Type="http://schemas.openxmlformats.org/officeDocument/2006/relationships/slide"/><Relationship Id="rId41" Target="slides/slide37.xml" Type="http://schemas.openxmlformats.org/officeDocument/2006/relationships/slide"/><Relationship Id="rId42" Target="slides/slide38.xml" Type="http://schemas.openxmlformats.org/officeDocument/2006/relationships/slide"/><Relationship Id="rId43" Target="slides/slide39.xml" Type="http://schemas.openxmlformats.org/officeDocument/2006/relationships/slide"/><Relationship Id="rId44" Target="slides/slide40.xml" Type="http://schemas.openxmlformats.org/officeDocument/2006/relationships/slide"/><Relationship Id="rId45" Target="slides/slide41.xml" Type="http://schemas.openxmlformats.org/officeDocument/2006/relationships/slide"/><Relationship Id="rId46" Target="slides/slide42.xml" Type="http://schemas.openxmlformats.org/officeDocument/2006/relationships/slide"/><Relationship Id="rId47" Target="slides/slide43.xml" Type="http://schemas.openxmlformats.org/officeDocument/2006/relationships/slide"/><Relationship Id="rId48" Target="slides/slide44.xml" Type="http://schemas.openxmlformats.org/officeDocument/2006/relationships/slide"/><Relationship Id="rId49" Target="slides/slide45.xml" Type="http://schemas.openxmlformats.org/officeDocument/2006/relationships/slide"/><Relationship Id="rId5" Target="slides/slide1.xml" Type="http://schemas.openxmlformats.org/officeDocument/2006/relationships/slide"/><Relationship Id="rId50" Target="slides/slide46.xml" Type="http://schemas.openxmlformats.org/officeDocument/2006/relationships/slide"/><Relationship Id="rId51" Target="slides/slide47.xml" Type="http://schemas.openxmlformats.org/officeDocument/2006/relationships/slide"/><Relationship Id="rId52" Target="slides/slide48.xml" Type="http://schemas.openxmlformats.org/officeDocument/2006/relationships/slide"/><Relationship Id="rId53" Target="slides/slide49.xml" Type="http://schemas.openxmlformats.org/officeDocument/2006/relationships/slide"/><Relationship Id="rId54" Target="slides/slide50.xml" Type="http://schemas.openxmlformats.org/officeDocument/2006/relationships/slide"/><Relationship Id="rId55" Target="slides/slide51.xml" Type="http://schemas.openxmlformats.org/officeDocument/2006/relationships/slide"/><Relationship Id="rId56" Target="slides/slide52.xml" Type="http://schemas.openxmlformats.org/officeDocument/2006/relationships/slide"/><Relationship Id="rId57" Target="slides/slide53.xml" Type="http://schemas.openxmlformats.org/officeDocument/2006/relationships/slide"/><Relationship Id="rId58" Target="slides/slide54.xml" Type="http://schemas.openxmlformats.org/officeDocument/2006/relationships/slide"/><Relationship Id="rId59" Target="slides/slide55.xml" Type="http://schemas.openxmlformats.org/officeDocument/2006/relationships/slide"/><Relationship Id="rId6" Target="slides/slide2.xml" Type="http://schemas.openxmlformats.org/officeDocument/2006/relationships/slide"/><Relationship Id="rId60" Target="slides/slide56.xml" Type="http://schemas.openxmlformats.org/officeDocument/2006/relationships/slide"/><Relationship Id="rId61" Target="slides/slide57.xml" Type="http://schemas.openxmlformats.org/officeDocument/2006/relationships/slide"/><Relationship Id="rId62" Target="slides/slide58.xml" Type="http://schemas.openxmlformats.org/officeDocument/2006/relationships/slide"/><Relationship Id="rId63" Target="slides/slide59.xml" Type="http://schemas.openxmlformats.org/officeDocument/2006/relationships/slide"/><Relationship Id="rId64" Target="slides/slide60.xml" Type="http://schemas.openxmlformats.org/officeDocument/2006/relationships/slide"/><Relationship Id="rId65" Target="slides/slide61.xml" Type="http://schemas.openxmlformats.org/officeDocument/2006/relationships/slide"/><Relationship Id="rId66" Target="slides/slide62.xml" Type="http://schemas.openxmlformats.org/officeDocument/2006/relationships/slide"/><Relationship Id="rId67" Target="slides/slide63.xml" Type="http://schemas.openxmlformats.org/officeDocument/2006/relationships/slide"/><Relationship Id="rId68" Target="slides/slide64.xml" Type="http://schemas.openxmlformats.org/officeDocument/2006/relationships/slide"/><Relationship Id="rId69" Target="slides/slide65.xml" Type="http://schemas.openxmlformats.org/officeDocument/2006/relationships/slide"/><Relationship Id="rId7" Target="slides/slide3.xml" Type="http://schemas.openxmlformats.org/officeDocument/2006/relationships/slide"/><Relationship Id="rId70" Target="slides/slide66.xml" Type="http://schemas.openxmlformats.org/officeDocument/2006/relationships/slide"/><Relationship Id="rId71" Target="slides/slide67.xml" Type="http://schemas.openxmlformats.org/officeDocument/2006/relationships/slide"/><Relationship Id="rId72" Target="slides/slide68.xml" Type="http://schemas.openxmlformats.org/officeDocument/2006/relationships/slide"/><Relationship Id="rId73" Target="slides/slide69.xml" Type="http://schemas.openxmlformats.org/officeDocument/2006/relationships/slide"/><Relationship Id="rId74" Target="slides/slide70.xml" Type="http://schemas.openxmlformats.org/officeDocument/2006/relationships/slide"/><Relationship Id="rId75" Target="slides/slide71.xml" Type="http://schemas.openxmlformats.org/officeDocument/2006/relationships/slide"/><Relationship Id="rId76" Target="slides/slide72.xml" Type="http://schemas.openxmlformats.org/officeDocument/2006/relationships/slide"/><Relationship Id="rId77" Target="slides/slide73.xml" Type="http://schemas.openxmlformats.org/officeDocument/2006/relationships/slide"/><Relationship Id="rId78" Target="slides/slide74.xml" Type="http://schemas.openxmlformats.org/officeDocument/2006/relationships/slide"/><Relationship Id="rId79" Target="slides/slide75.xml" Type="http://schemas.openxmlformats.org/officeDocument/2006/relationships/slide"/><Relationship Id="rId8" Target="slides/slide4.xml" Type="http://schemas.openxmlformats.org/officeDocument/2006/relationships/slide"/><Relationship Id="rId80" Target="slides/slide76.xml" Type="http://schemas.openxmlformats.org/officeDocument/2006/relationships/slide"/><Relationship Id="rId81" Target="slides/slide77.xml" Type="http://schemas.openxmlformats.org/officeDocument/2006/relationships/slide"/><Relationship Id="rId82" Target="slides/slide78.xml" Type="http://schemas.openxmlformats.org/officeDocument/2006/relationships/slide"/><Relationship Id="rId83" Target="slides/slide79.xml" Type="http://schemas.openxmlformats.org/officeDocument/2006/relationships/slide"/><Relationship Id="rId84" Target="notesMasters/notesMaster1.xml" Type="http://schemas.openxmlformats.org/officeDocument/2006/relationships/notesMaster"/><Relationship Id="rId85" Target="commentAuthors.xml" Type="http://schemas.openxmlformats.org/officeDocument/2006/relationships/commentAuthors"/><Relationship Id="rId86" Target="presProps.xml" Type="http://schemas.openxmlformats.org/officeDocument/2006/relationships/presProps"/><Relationship Id="rId87" Target="viewProps.xml" Type="http://schemas.openxmlformats.org/officeDocument/2006/relationships/viewProps"/><Relationship Id="rId88" Target="theme/theme1.xml" Type="http://schemas.openxmlformats.org/officeDocument/2006/relationships/theme"/><Relationship Id="rId89" Target="tableStyles.xml" Type="http://schemas.openxmlformats.org/officeDocument/2006/relationships/tableStyles"/><Relationship Id="rId9" Target="slides/slide5.xml" Type="http://schemas.openxmlformats.org/officeDocument/2006/relationships/slide"/></Relationships>
</file>

<file path=ppt/charts/_rels/chart1.xml.rels><?xml version="1.0" encoding="UTF-8" standalone="yes"?><Relationships xmlns="http://schemas.openxmlformats.org/package/2006/relationships"><Relationship Id="rId1" Target="style1.xml" Type="http://schemas.microsoft.com/office/2011/relationships/chartStyle"/><Relationship Id="rId2" Target="colors1.xml" Type="http://schemas.microsoft.com/office/2011/relationships/chartColorStyle"/><Relationship Id="rId3" Target="../embeddings/Microsoft_Excel_Worksheet1.xlsx" Type="http://schemas.openxmlformats.org/officeDocument/2006/relationships/package"/></Relationships>
</file>

<file path=ppt/charts/_rels/chart2.xml.rels><?xml version="1.0" encoding="UTF-8" standalone="yes"?><Relationships xmlns="http://schemas.openxmlformats.org/package/2006/relationships"><Relationship Id="rId1" Target="style2.xml" Type="http://schemas.microsoft.com/office/2011/relationships/chartStyle"/><Relationship Id="rId2" Target="colors2.xml" Type="http://schemas.microsoft.com/office/2011/relationships/chartColorStyle"/><Relationship Id="rId3" Target="../embeddings/Microsoft_Excel_Worksheet2.xlsx" Type="http://schemas.openxmlformats.org/officeDocument/2006/relationships/package"/></Relationships>
</file>

<file path=ppt/charts/_rels/chart3.xml.rels><?xml version="1.0" encoding="UTF-8" standalone="yes"?><Relationships xmlns="http://schemas.openxmlformats.org/package/2006/relationships"><Relationship Id="rId1" Target="style3.xml" Type="http://schemas.microsoft.com/office/2011/relationships/chartStyle"/><Relationship Id="rId2" Target="colors3.xml" Type="http://schemas.microsoft.com/office/2011/relationships/chartColorStyle"/><Relationship Id="rId3" Target="../embeddings/Microsoft_Excel_Worksheet3.xlsx" Type="http://schemas.openxmlformats.org/officeDocument/2006/relationships/package"/></Relationships>
</file>

<file path=ppt/charts/_rels/chart4.xml.rels><?xml version="1.0" encoding="UTF-8" standalone="yes"?><Relationships xmlns="http://schemas.openxmlformats.org/package/2006/relationships"><Relationship Id="rId1" Target="style4.xml" Type="http://schemas.microsoft.com/office/2011/relationships/chartStyle"/><Relationship Id="rId2" Target="colors4.xml" Type="http://schemas.microsoft.com/office/2011/relationships/chartColorStyle"/><Relationship Id="rId3" Target="../embeddings/Microsoft_Excel_Worksheet4.xlsx" Type="http://schemas.openxmlformats.org/officeDocument/2006/relationships/package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763397871649068"/>
          <c:y val="0.27090704664378124"/>
          <c:w val="0.24473204256701875"/>
          <c:h val="0.58241281700006686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9.4605662528706098E-4"/>
                  <c:y val="7.80894624624802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045-41EE-82D5-C1D665F1961E}"/>
                </c:ext>
              </c:extLst>
            </c:dLbl>
            <c:dLbl>
              <c:idx val="1"/>
              <c:layout>
                <c:manualLayout>
                  <c:x val="-3.3768970113539645E-2"/>
                  <c:y val="5.34784261109036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45-41EE-82D5-C1D665F1961E}"/>
                </c:ext>
              </c:extLst>
            </c:dLbl>
            <c:dLbl>
              <c:idx val="2"/>
              <c:layout>
                <c:manualLayout>
                  <c:x val="-8.1581525317573761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45-41EE-82D5-C1D665F1961E}"/>
                </c:ext>
              </c:extLst>
            </c:dLbl>
            <c:dLbl>
              <c:idx val="3"/>
              <c:layout>
                <c:manualLayout>
                  <c:x val="-4.079076265878688E-3"/>
                  <c:y val="-1.67303275389755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045-41EE-82D5-C1D665F1961E}"/>
                </c:ext>
              </c:extLst>
            </c:dLbl>
            <c:dLbl>
              <c:idx val="4"/>
              <c:layout>
                <c:manualLayout>
                  <c:x val="5.4674075382613397E-3"/>
                  <c:y val="-2.756090926036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45-41EE-82D5-C1D665F1961E}"/>
                </c:ext>
              </c:extLst>
            </c:dLbl>
            <c:dLbl>
              <c:idx val="5"/>
              <c:layout>
                <c:manualLayout>
                  <c:x val="7.7587563635195681E-3"/>
                  <c:y val="-1.71413403100116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45-41EE-82D5-C1D665F1961E}"/>
                </c:ext>
              </c:extLst>
            </c:dLbl>
            <c:dLbl>
              <c:idx val="6"/>
              <c:layout>
                <c:manualLayout>
                  <c:x val="3.0284732370842635E-3"/>
                  <c:y val="1.20636200345013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45-41EE-82D5-C1D665F1961E}"/>
                </c:ext>
              </c:extLst>
            </c:dLbl>
            <c:dLbl>
              <c:idx val="7"/>
              <c:layout>
                <c:manualLayout>
                  <c:x val="3.8751224525847533E-2"/>
                  <c:y val="4.60084007321822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045-41EE-82D5-C1D665F196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계정/사용자</c:v>
                </c:pt>
                <c:pt idx="1">
                  <c:v>네트워크 보안</c:v>
                </c:pt>
                <c:pt idx="2">
                  <c:v>서버 보안</c:v>
                </c:pt>
                <c:pt idx="3">
                  <c:v>컨테이너 보안</c:v>
                </c:pt>
                <c:pt idx="4">
                  <c:v>DB 보안</c:v>
                </c:pt>
                <c:pt idx="5">
                  <c:v>스토리지 보안</c:v>
                </c:pt>
                <c:pt idx="6">
                  <c:v>로깅 정책</c:v>
                </c:pt>
                <c:pt idx="7">
                  <c:v>키 관리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87</c:v>
                </c:pt>
                <c:pt idx="1">
                  <c:v>89</c:v>
                </c:pt>
                <c:pt idx="2">
                  <c:v>49</c:v>
                </c:pt>
                <c:pt idx="3">
                  <c:v>39</c:v>
                </c:pt>
                <c:pt idx="4">
                  <c:v>82</c:v>
                </c:pt>
                <c:pt idx="5">
                  <c:v>75</c:v>
                </c:pt>
                <c:pt idx="6">
                  <c:v>18</c:v>
                </c:pt>
                <c:pt idx="7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045-41EE-82D5-C1D665F19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4244063"/>
        <c:axId val="934245023"/>
      </c:radarChart>
      <c:catAx>
        <c:axId val="934244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4245023"/>
        <c:crosses val="autoZero"/>
        <c:auto val="1"/>
        <c:lblAlgn val="ctr"/>
        <c:lblOffset val="100"/>
        <c:noMultiLvlLbl val="0"/>
      </c:catAx>
      <c:valAx>
        <c:axId val="9342450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34244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763397871649068"/>
          <c:y val="0.27090704664378124"/>
          <c:w val="0.24473204256701875"/>
          <c:h val="0.58241281700006686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9.4605662528706098E-4"/>
                  <c:y val="8.22720443472241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4E2-40CB-B024-FB997D9D0FC9}"/>
                </c:ext>
              </c:extLst>
            </c:dLbl>
            <c:dLbl>
              <c:idx val="1"/>
              <c:layout>
                <c:manualLayout>
                  <c:x val="-3.5808508246479062E-2"/>
                  <c:y val="4.92958442261597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4E2-40CB-B024-FB997D9D0FC9}"/>
                </c:ext>
              </c:extLst>
            </c:dLbl>
            <c:dLbl>
              <c:idx val="2"/>
              <c:layout>
                <c:manualLayout>
                  <c:x val="-8.1581525317573761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EFC-4C35-BB8C-BC9DC4D0E3AE}"/>
                </c:ext>
              </c:extLst>
            </c:dLbl>
            <c:dLbl>
              <c:idx val="3"/>
              <c:layout>
                <c:manualLayout>
                  <c:x val="-6.1186143988180312E-3"/>
                  <c:y val="-1.25477456542317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954-4968-BF4B-FDFBD2F4ECC8}"/>
                </c:ext>
              </c:extLst>
            </c:dLbl>
            <c:dLbl>
              <c:idx val="4"/>
              <c:layout>
                <c:manualLayout>
                  <c:x val="7.5069456712006828E-3"/>
                  <c:y val="-3.1743491145111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E2-40CB-B024-FB997D9D0FC9}"/>
                </c:ext>
              </c:extLst>
            </c:dLbl>
            <c:dLbl>
              <c:idx val="5"/>
              <c:layout>
                <c:manualLayout>
                  <c:x val="1.5916908895276943E-2"/>
                  <c:y val="-1.29587584252678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E2-40CB-B024-FB997D9D0FC9}"/>
                </c:ext>
              </c:extLst>
            </c:dLbl>
            <c:dLbl>
              <c:idx val="6"/>
              <c:layout>
                <c:manualLayout>
                  <c:x val="7.1075495029629511E-3"/>
                  <c:y val="-4.8412561973019383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4E2-40CB-B024-FB997D9D0FC9}"/>
                </c:ext>
              </c:extLst>
            </c:dLbl>
            <c:dLbl>
              <c:idx val="7"/>
              <c:layout>
                <c:manualLayout>
                  <c:x val="3.6711686392908116E-2"/>
                  <c:y val="4.60084007321823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954-4968-BF4B-FDFBD2F4EC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계정/사용자</c:v>
                </c:pt>
                <c:pt idx="1">
                  <c:v>네트워크 보안</c:v>
                </c:pt>
                <c:pt idx="2">
                  <c:v>서버 보안</c:v>
                </c:pt>
                <c:pt idx="3">
                  <c:v>컨테이너 보안</c:v>
                </c:pt>
                <c:pt idx="4">
                  <c:v>DB 보안</c:v>
                </c:pt>
                <c:pt idx="5">
                  <c:v>스토리지 보안</c:v>
                </c:pt>
                <c:pt idx="6">
                  <c:v>로깅 정책</c:v>
                </c:pt>
                <c:pt idx="7">
                  <c:v>키 관리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96</c:v>
                </c:pt>
                <c:pt idx="1">
                  <c:v>91</c:v>
                </c:pt>
                <c:pt idx="2">
                  <c:v>47</c:v>
                </c:pt>
                <c:pt idx="3">
                  <c:v>40</c:v>
                </c:pt>
                <c:pt idx="4">
                  <c:v>75</c:v>
                </c:pt>
                <c:pt idx="5">
                  <c:v>84</c:v>
                </c:pt>
                <c:pt idx="6">
                  <c:v>23</c:v>
                </c:pt>
                <c:pt idx="7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4E2-40CB-B024-FB997D9D0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4244063"/>
        <c:axId val="934245023"/>
      </c:radarChart>
      <c:catAx>
        <c:axId val="934244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4245023"/>
        <c:crosses val="autoZero"/>
        <c:auto val="1"/>
        <c:lblAlgn val="ctr"/>
        <c:lblOffset val="100"/>
        <c:noMultiLvlLbl val="0"/>
      </c:catAx>
      <c:valAx>
        <c:axId val="9342450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34244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763397871649068"/>
          <c:y val="0.27090704664378124"/>
          <c:w val="0.24473204256701875"/>
          <c:h val="0.58241281700006686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1.5222823555862542E-2"/>
                  <c:y val="7.39068805777364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4E2-40CB-B024-FB997D9D0FC9}"/>
                </c:ext>
              </c:extLst>
            </c:dLbl>
            <c:dLbl>
              <c:idx val="1"/>
              <c:layout>
                <c:manualLayout>
                  <c:x val="-5.2154362523889036E-3"/>
                  <c:y val="2.4200352917696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4E2-40CB-B024-FB997D9D0FC9}"/>
                </c:ext>
              </c:extLst>
            </c:dLbl>
            <c:dLbl>
              <c:idx val="2"/>
              <c:layout>
                <c:manualLayout>
                  <c:x val="-8.1581525317573761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4E5-4B04-9EC6-F4A6FD1858A4}"/>
                </c:ext>
              </c:extLst>
            </c:dLbl>
            <c:dLbl>
              <c:idx val="3"/>
              <c:layout>
                <c:manualLayout>
                  <c:x val="-4.079076265878688E-3"/>
                  <c:y val="-2.0912909423719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4E5-4B04-9EC6-F4A6FD1858A4}"/>
                </c:ext>
              </c:extLst>
            </c:dLbl>
            <c:dLbl>
              <c:idx val="4"/>
              <c:layout>
                <c:manualLayout>
                  <c:x val="1.1586021937079371E-2"/>
                  <c:y val="-3.59260730298557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E2-40CB-B024-FB997D9D0FC9}"/>
                </c:ext>
              </c:extLst>
            </c:dLbl>
            <c:dLbl>
              <c:idx val="5"/>
              <c:layout>
                <c:manualLayout>
                  <c:x val="7.7587563635195681E-3"/>
                  <c:y val="-2.13239221947555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E2-40CB-B024-FB997D9D0FC9}"/>
                </c:ext>
              </c:extLst>
            </c:dLbl>
            <c:dLbl>
              <c:idx val="6"/>
              <c:layout>
                <c:manualLayout>
                  <c:x val="9.8893510414491972E-4"/>
                  <c:y val="1.20636200345013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4E2-40CB-B024-FB997D9D0FC9}"/>
                </c:ext>
              </c:extLst>
            </c:dLbl>
            <c:dLbl>
              <c:idx val="7"/>
              <c:layout>
                <c:manualLayout>
                  <c:x val="6.1186143988180312E-3"/>
                  <c:y val="-4.1825818847438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4E5-4B04-9EC6-F4A6FD1858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계정/사용자</c:v>
                </c:pt>
                <c:pt idx="1">
                  <c:v>네트워크 보안</c:v>
                </c:pt>
                <c:pt idx="2">
                  <c:v>서버 보안</c:v>
                </c:pt>
                <c:pt idx="3">
                  <c:v>컨테이너 보안</c:v>
                </c:pt>
                <c:pt idx="4">
                  <c:v>DB 보안</c:v>
                </c:pt>
                <c:pt idx="5">
                  <c:v>스토리지 보안</c:v>
                </c:pt>
                <c:pt idx="6">
                  <c:v>로깅 정책</c:v>
                </c:pt>
                <c:pt idx="7">
                  <c:v>키 관리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87</c:v>
                </c:pt>
                <c:pt idx="1">
                  <c:v>61</c:v>
                </c:pt>
                <c:pt idx="2">
                  <c:v>37</c:v>
                </c:pt>
                <c:pt idx="3">
                  <c:v>40</c:v>
                </c:pt>
                <c:pt idx="4">
                  <c:v>78</c:v>
                </c:pt>
                <c:pt idx="5">
                  <c:v>79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4E2-40CB-B024-FB997D9D0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4244063"/>
        <c:axId val="934245023"/>
      </c:radarChart>
      <c:catAx>
        <c:axId val="934244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4245023"/>
        <c:crosses val="autoZero"/>
        <c:auto val="1"/>
        <c:lblAlgn val="ctr"/>
        <c:lblOffset val="100"/>
        <c:noMultiLvlLbl val="0"/>
      </c:catAx>
      <c:valAx>
        <c:axId val="9342450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34244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763397871649068"/>
          <c:y val="0.27090704664378124"/>
          <c:w val="0.24473204256701875"/>
          <c:h val="0.58241281700006686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1.7262361688801887E-2"/>
                  <c:y val="6.55417168082487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4E2-40CB-B024-FB997D9D0FC9}"/>
                </c:ext>
              </c:extLst>
            </c:dLbl>
            <c:dLbl>
              <c:idx val="1"/>
              <c:layout>
                <c:manualLayout>
                  <c:x val="-7.254974385328173E-3"/>
                  <c:y val="2.4200352917696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4E2-40CB-B024-FB997D9D0FC9}"/>
                </c:ext>
              </c:extLst>
            </c:dLbl>
            <c:dLbl>
              <c:idx val="2"/>
              <c:layout>
                <c:manualLayout>
                  <c:x val="-1.0197690664696795E-2"/>
                  <c:y val="-4.1825818847438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B4-418F-BCF8-BC4C8D0C1DF4}"/>
                </c:ext>
              </c:extLst>
            </c:dLbl>
            <c:dLbl>
              <c:idx val="3"/>
              <c:layout>
                <c:manualLayout>
                  <c:x val="0"/>
                  <c:y val="-2.0912909423719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AB4-418F-BCF8-BC4C8D0C1DF4}"/>
                </c:ext>
              </c:extLst>
            </c:dLbl>
            <c:dLbl>
              <c:idx val="4"/>
              <c:layout>
                <c:manualLayout>
                  <c:x val="1.1837832629398255E-2"/>
                  <c:y val="-4.59359465578017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E2-40CB-B024-FB997D9D0FC9}"/>
                </c:ext>
              </c:extLst>
            </c:dLbl>
            <c:dLbl>
              <c:idx val="5"/>
              <c:layout>
                <c:manualLayout>
                  <c:x val="7.1075495029628765E-3"/>
                  <c:y val="1.62462019192452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E2-40CB-B024-FB997D9D0F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계정/사용자</c:v>
                </c:pt>
                <c:pt idx="1">
                  <c:v>네트워크 보안</c:v>
                </c:pt>
                <c:pt idx="2">
                  <c:v>서버 보안</c:v>
                </c:pt>
                <c:pt idx="3">
                  <c:v>컨테이너 보안</c:v>
                </c:pt>
                <c:pt idx="4">
                  <c:v>스토리지 보안</c:v>
                </c:pt>
                <c:pt idx="5">
                  <c:v>로깅 정책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84</c:v>
                </c:pt>
                <c:pt idx="1">
                  <c:v>74</c:v>
                </c:pt>
                <c:pt idx="2">
                  <c:v>31</c:v>
                </c:pt>
                <c:pt idx="3">
                  <c:v>40</c:v>
                </c:pt>
                <c:pt idx="4">
                  <c:v>76</c:v>
                </c:pt>
                <c:pt idx="5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4E2-40CB-B024-FB997D9D0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4244063"/>
        <c:axId val="934245023"/>
      </c:radarChart>
      <c:catAx>
        <c:axId val="934244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4245023"/>
        <c:crosses val="autoZero"/>
        <c:auto val="1"/>
        <c:lblAlgn val="ctr"/>
        <c:lblOffset val="100"/>
        <c:noMultiLvlLbl val="0"/>
      </c:catAx>
      <c:valAx>
        <c:axId val="9342450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34244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D29A49D6-EAD7-46F7-A079-FDD473339AA4}" type="datetimeFigureOut">
              <a:rPr lang="ko-KR" altLang="en-US" smtClean="0"/>
              <a:pPr/>
              <a:t>2025-07-21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E81FC022-5966-459D-8F13-6CCFD16D27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65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5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7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0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1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3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1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E6259-6A0C-3E92-C7B4-97214469B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6377D7-5F04-5F94-5B49-10D8AAD4E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31EE30-55FA-9A52-0071-1A6A02F79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3BF056-162A-A84B-672B-B28DDE145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0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47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647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CD16-244B-3A8B-3334-F81EC9D0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E4276F-AC05-1117-9A06-5E45936B9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6AD3F0-9093-5848-0BC6-D6B432AAE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F50E92-2BBC-259D-269B-91A0B578F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267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7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48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980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3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17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AE30-493F-F252-3727-6DD0969F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1F4C77-75E8-D768-1F7C-59C1F423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89C82-F6AA-CF5D-206E-F5F8E688B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4D531-E856-E09A-233B-968AFFE00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8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4C400-9265-19F3-28FA-9D69EBD72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7E7E7C-41B3-849F-6FF1-0F30B18C5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9F3BB2-BAC6-F9E9-05AB-B841D8064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ABAA7-D2E9-74FE-97AD-01EEC0340A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693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18713-4929-AD79-F467-02F2CE43F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63300D-2BB1-9015-0110-0410E1294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D16CEA-92CA-BDAF-4DD9-03593DCB2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37FD0-0E7D-8214-55B3-7BE964500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67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18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89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12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12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2385A-555C-A3EA-9333-9FADE43B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3E37C0-B3DC-0F98-9647-0CF2CCAE2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AEA456-5C76-D31D-EDE1-29582B7AF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8CDEBE-0FE3-633B-A1B6-7953E76FD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FC022-5966-459D-8F13-6CCFD16D273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46386"/>
      </p:ext>
    </p:extLst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3.png" Type="http://schemas.openxmlformats.org/officeDocument/2006/relationships/image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기본(빈 페이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782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120" userDrawn="1">
          <p15:clr>
            <a:srgbClr val="FBAE40"/>
          </p15:clr>
        </p15:guide>
        <p15:guide id="3" pos="671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  <p15:guide id="5" orient="horz" pos="3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63" y="6565522"/>
            <a:ext cx="961200" cy="10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036B48-9FB9-4165-95C6-E72E55694158}"/>
              </a:ext>
            </a:extLst>
          </p:cNvPr>
          <p:cNvSpPr txBox="1"/>
          <p:nvPr userDrawn="1"/>
        </p:nvSpPr>
        <p:spPr>
          <a:xfrm>
            <a:off x="4416513" y="6502856"/>
            <a:ext cx="1072974" cy="237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5F4F9086-3562-48F2-93BC-12597DA64706}" type="slidenum">
              <a:rPr lang="en-US" altLang="ko-KR" sz="800" smtClean="0">
                <a:solidFill>
                  <a:srgbClr val="66666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itchFamily="34" charset="0"/>
              </a:rPr>
              <a:pPr algn="ctr">
                <a:lnSpc>
                  <a:spcPct val="130000"/>
                </a:lnSpc>
              </a:pPr>
              <a:t>‹#›</a:t>
            </a:fld>
            <a:endParaRPr lang="ko-KR" altLang="en-US" sz="800" dirty="0">
              <a:solidFill>
                <a:srgbClr val="666666"/>
              </a:solidFill>
              <a:latin typeface="Pretendard" panose="02000503000000020004" pitchFamily="50" charset="-127"/>
              <a:ea typeface="Pretendard" panose="02000503000000020004" pitchFamily="50" charset="-127"/>
              <a:cs typeface="Arial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86B17D-EC75-41C7-A9B4-00B81513A516}"/>
              </a:ext>
            </a:extLst>
          </p:cNvPr>
          <p:cNvCxnSpPr>
            <a:cxnSpLocks/>
          </p:cNvCxnSpPr>
          <p:nvPr userDrawn="1"/>
        </p:nvCxnSpPr>
        <p:spPr>
          <a:xfrm>
            <a:off x="453000" y="720425"/>
            <a:ext cx="9000000" cy="0"/>
          </a:xfrm>
          <a:prstGeom prst="line">
            <a:avLst/>
          </a:prstGeom>
          <a:ln w="635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43750" y="367743"/>
            <a:ext cx="2309250" cy="2237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r">
              <a:buFontTx/>
              <a:buNone/>
              <a:defRPr sz="1200" spc="-60" baseline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sp>
        <p:nvSpPr>
          <p:cNvPr id="10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3000" y="285435"/>
            <a:ext cx="6761100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800" b="1" spc="-60" baseline="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  <a:lvl2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2pPr>
            <a:lvl3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3pPr>
            <a:lvl4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4pPr>
            <a:lvl5pPr>
              <a:defRPr sz="140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5pPr>
          </a:lstStyle>
          <a:p>
            <a:pPr lvl="0"/>
            <a:r>
              <a:rPr lang="ko-KR" altLang="en-US" dirty="0"/>
              <a:t>마스터 제목 삽입</a:t>
            </a:r>
          </a:p>
        </p:txBody>
      </p:sp>
      <p:pic>
        <p:nvPicPr>
          <p:cNvPr id="13" name="그림 12" descr="폰트, 그래픽, 텍스트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43C7C2-0223-18E0-2A4B-8F212D28E2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7344" y="6504980"/>
            <a:ext cx="1165202" cy="2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78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036B48-9FB9-4165-95C6-E72E55694158}"/>
              </a:ext>
            </a:extLst>
          </p:cNvPr>
          <p:cNvSpPr txBox="1"/>
          <p:nvPr userDrawn="1"/>
        </p:nvSpPr>
        <p:spPr>
          <a:xfrm>
            <a:off x="4416513" y="6502856"/>
            <a:ext cx="1072974" cy="237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5F4F9086-3562-48F2-93BC-12597DA64706}" type="slidenum">
              <a:rPr lang="en-US" altLang="ko-KR" sz="800" smtClean="0">
                <a:solidFill>
                  <a:srgbClr val="66666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itchFamily="34" charset="0"/>
              </a:rPr>
              <a:pPr algn="ctr">
                <a:lnSpc>
                  <a:spcPct val="130000"/>
                </a:lnSpc>
              </a:pPr>
              <a:t>‹#›</a:t>
            </a:fld>
            <a:endParaRPr lang="ko-KR" altLang="en-US" sz="800" dirty="0">
              <a:solidFill>
                <a:srgbClr val="666666"/>
              </a:solidFill>
              <a:latin typeface="Pretendard" panose="02000503000000020004" pitchFamily="50" charset="-127"/>
              <a:ea typeface="Pretendard" panose="02000503000000020004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C04DB-BA87-4E87-9FBD-79C499801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64" y="6482922"/>
            <a:ext cx="8279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7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008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pos="5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58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8" r:id="rId2"/>
    <p:sldLayoutId id="2147483691" r:id="rId3"/>
    <p:sldLayoutId id="2147483696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embeddings/Microsoft_Excel_Worksheet.xlsx" Type="http://schemas.openxmlformats.org/officeDocument/2006/relationships/package"/><Relationship Id="rId3" Target="../media/image20.em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https://docs.aws.amazon.com/ko_kr/waf/latest/developerguide/waf-using-managed-rule-groups-sns-topic.html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charts/chart1.xml" Type="http://schemas.openxmlformats.org/officeDocument/2006/relationships/chart"/></Relationships>
</file>

<file path=ppt/slides/_rels/slide1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charts/chart2.xml" Type="http://schemas.openxmlformats.org/officeDocument/2006/relationships/chart"/></Relationships>
</file>

<file path=ppt/slides/_rels/slide19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charts/chart3.xml" Type="http://schemas.openxmlformats.org/officeDocument/2006/relationships/chart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charts/chart4.xml" Type="http://schemas.openxmlformats.org/officeDocument/2006/relationships/chart"/></Relationships>
</file>

<file path=ppt/slides/_rels/slide2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5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5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5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6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69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59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71.pn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73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75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svg" Type="http://schemas.openxmlformats.org/officeDocument/2006/relationships/image"/><Relationship Id="rId12" Target="../media/image86.pn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87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6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92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9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7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94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95.png" Type="http://schemas.openxmlformats.org/officeDocument/2006/relationships/image"/><Relationship Id="rId4" Target="../media/image96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97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95.png" Type="http://schemas.openxmlformats.org/officeDocument/2006/relationships/image"/><Relationship Id="rId3" Target="../media/image98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99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00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01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02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0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4DC19-557A-4325-947F-32DEB777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9448"/>
            <a:ext cx="9906000" cy="27684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20FA89-B55B-3E8D-2608-950795F46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63" y="6565522"/>
            <a:ext cx="961200" cy="10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1616" y="1846841"/>
            <a:ext cx="8312426" cy="69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b="1" spc="-33" dirty="0">
                <a:latin typeface="+mj-ea"/>
                <a:ea typeface="+mj-ea"/>
              </a:rPr>
              <a:t>클라우드 보안 진단 보고서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56CEB-E987-0497-5D97-FD67BAA7AEEB}"/>
              </a:ext>
            </a:extLst>
          </p:cNvPr>
          <p:cNvSpPr txBox="1"/>
          <p:nvPr/>
        </p:nvSpPr>
        <p:spPr>
          <a:xfrm>
            <a:off x="4523828" y="28099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CJ ONLYONE NEW title OTF Bold" pitchFamily="2" charset="-127"/>
                <a:ea typeface="CJ ONLYONE NEW title OTF Bold" pitchFamily="2" charset="-127"/>
              </a:rPr>
              <a:t>2025.07</a:t>
            </a:r>
            <a:endParaRPr kumimoji="1" lang="ko-KR" altLang="en-US" sz="1400" b="1" dirty="0">
              <a:latin typeface="CJ ONLYONE NEW title OTF Bold" pitchFamily="2" charset="-127"/>
              <a:ea typeface="CJ ONLYONE NEW title OTF Bold" pitchFamily="2" charset="-127"/>
            </a:endParaRPr>
          </a:p>
        </p:txBody>
      </p:sp>
      <p:pic>
        <p:nvPicPr>
          <p:cNvPr id="10" name="그림 9" descr="폰트, 그래픽, 블랙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61FCD6-F742-3CF2-5A09-53BAF5965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2" y="1227370"/>
            <a:ext cx="2865120" cy="695840"/>
          </a:xfrm>
          <a:prstGeom prst="rect">
            <a:avLst/>
          </a:prstGeom>
        </p:spPr>
      </p:pic>
      <p:pic>
        <p:nvPicPr>
          <p:cNvPr id="12" name="그림 11" descr="폰트, 그래픽, 텍스트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E06C9F-85BE-315A-B1D0-4297D0590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44" y="6504980"/>
            <a:ext cx="1165202" cy="2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5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56781"/>
            <a:ext cx="8840788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699845" y="1103952"/>
            <a:ext cx="6761100" cy="388363"/>
          </a:xfrm>
        </p:spPr>
        <p:txBody>
          <a:bodyPr/>
          <a:lstStyle/>
          <a:p>
            <a:r>
              <a:rPr lang="en-US" altLang="ko-KR" b="1" dirty="0">
                <a:latin typeface="맑은 고딕"/>
                <a:ea typeface="맑은 고딕"/>
              </a:rPr>
              <a:t>1. </a:t>
            </a:r>
            <a:r>
              <a:rPr lang="en-US" altLang="ko-KR" b="1" dirty="0" err="1">
                <a:latin typeface="맑은 고딕"/>
                <a:ea typeface="맑은 고딕"/>
              </a:rPr>
              <a:t>EC2</a:t>
            </a:r>
            <a:r>
              <a:rPr lang="ko-KR" altLang="en-US" b="1" dirty="0">
                <a:latin typeface="맑은 고딕"/>
                <a:ea typeface="맑은 고딕"/>
              </a:rPr>
              <a:t> 할당 </a:t>
            </a:r>
            <a:r>
              <a:rPr lang="en-US" altLang="ko-KR" b="1" dirty="0">
                <a:latin typeface="맑은 고딕"/>
                <a:ea typeface="맑은 고딕"/>
              </a:rPr>
              <a:t>Role</a:t>
            </a:r>
            <a:r>
              <a:rPr lang="ko-KR" altLang="en-US" b="1" dirty="0">
                <a:latin typeface="맑은 고딕"/>
                <a:ea typeface="맑은 고딕"/>
              </a:rPr>
              <a:t>의 권한 축소 필요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1616" y="1547181"/>
            <a:ext cx="8513198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각 계정 별 과다 권한을 가진 </a:t>
            </a:r>
            <a:r>
              <a:rPr lang="en-US" altLang="ko-KR" sz="1200" b="1" dirty="0">
                <a:latin typeface="+mn-ea"/>
              </a:rPr>
              <a:t>Role</a:t>
            </a:r>
            <a:r>
              <a:rPr lang="ko-KR" altLang="en-US" sz="1200" b="1" dirty="0">
                <a:latin typeface="+mn-ea"/>
              </a:rPr>
              <a:t>이 부여된 </a:t>
            </a:r>
            <a:r>
              <a:rPr lang="en-US" altLang="ko-KR" sz="1200" b="1" dirty="0" err="1">
                <a:latin typeface="+mn-ea"/>
              </a:rPr>
              <a:t>EC2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존재하여 </a:t>
            </a:r>
            <a:r>
              <a:rPr lang="en-US" altLang="ko-KR" sz="1200" b="1" dirty="0">
                <a:latin typeface="+mn-ea"/>
              </a:rPr>
              <a:t>Role </a:t>
            </a:r>
            <a:r>
              <a:rPr lang="ko-KR" altLang="en-US" sz="1200" b="1" dirty="0">
                <a:latin typeface="+mn-ea"/>
              </a:rPr>
              <a:t>권한 축소 필요</a:t>
            </a:r>
            <a:endParaRPr lang="ko-KR" altLang="en-US" sz="1200" dirty="0"/>
          </a:p>
        </p:txBody>
      </p:sp>
      <p:sp>
        <p:nvSpPr>
          <p:cNvPr id="12" name="텍스트 개체 틀 10"/>
          <p:cNvSpPr txBox="1">
            <a:spLocks/>
          </p:cNvSpPr>
          <p:nvPr/>
        </p:nvSpPr>
        <p:spPr>
          <a:xfrm>
            <a:off x="453000" y="285435"/>
            <a:ext cx="7501298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1" kern="1200" spc="-6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/>
                <a:ea typeface="맑은 고딕"/>
              </a:rPr>
              <a:t>관리적 제언 </a:t>
            </a:r>
            <a:r>
              <a:rPr lang="en-US" altLang="ko-KR" dirty="0">
                <a:latin typeface="맑은 고딕"/>
                <a:ea typeface="맑은 고딕"/>
              </a:rPr>
              <a:t>(1)</a:t>
            </a: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9BD38-EA20-ED24-2895-8ACE1C90F7CB}"/>
              </a:ext>
            </a:extLst>
          </p:cNvPr>
          <p:cNvSpPr txBox="1"/>
          <p:nvPr/>
        </p:nvSpPr>
        <p:spPr>
          <a:xfrm>
            <a:off x="869798" y="1969291"/>
            <a:ext cx="8728364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en-US" altLang="ko-KR" sz="1100" dirty="0" err="1">
                <a:latin typeface="+mn-ea"/>
              </a:rPr>
              <a:t>EC2</a:t>
            </a:r>
            <a:r>
              <a:rPr lang="ko-KR" altLang="en-US" sz="1100" dirty="0">
                <a:latin typeface="+mn-ea"/>
              </a:rPr>
              <a:t>에 </a:t>
            </a:r>
            <a:r>
              <a:rPr lang="en-US" altLang="ko-KR" sz="1100" dirty="0">
                <a:latin typeface="+mn-ea"/>
              </a:rPr>
              <a:t>Role </a:t>
            </a:r>
            <a:r>
              <a:rPr lang="ko-KR" altLang="en-US" sz="1100" dirty="0">
                <a:latin typeface="+mn-ea"/>
              </a:rPr>
              <a:t>부여가 될 경우 </a:t>
            </a:r>
            <a:r>
              <a:rPr lang="en-US" altLang="ko-KR" sz="1100" dirty="0" err="1">
                <a:latin typeface="+mn-ea"/>
              </a:rPr>
              <a:t>EC2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Role</a:t>
            </a:r>
            <a:r>
              <a:rPr lang="ko-KR" altLang="en-US" sz="1100" dirty="0">
                <a:latin typeface="+mn-ea"/>
              </a:rPr>
              <a:t>에 부여된 권한을 가진 주체가 되어 </a:t>
            </a:r>
            <a:r>
              <a:rPr lang="en-US" altLang="ko-KR" sz="1100" dirty="0">
                <a:latin typeface="+mn-ea"/>
              </a:rPr>
              <a:t>AWS </a:t>
            </a:r>
            <a:r>
              <a:rPr lang="ko-KR" altLang="en-US" sz="1100" dirty="0">
                <a:latin typeface="+mn-ea"/>
              </a:rPr>
              <a:t>리소스에 접근할 수 있음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en-US" altLang="ko-KR" sz="1100" dirty="0" err="1">
                <a:latin typeface="+mn-ea"/>
              </a:rPr>
              <a:t>EC2</a:t>
            </a:r>
            <a:r>
              <a:rPr lang="ko-KR" altLang="en-US" sz="1100" dirty="0">
                <a:latin typeface="+mn-ea"/>
              </a:rPr>
              <a:t>가 침해될 경우 악성 행위자는 </a:t>
            </a:r>
            <a:r>
              <a:rPr lang="en-US" altLang="ko-KR" sz="1100" dirty="0" err="1">
                <a:latin typeface="+mn-ea"/>
              </a:rPr>
              <a:t>EC2</a:t>
            </a:r>
            <a:r>
              <a:rPr lang="ko-KR" altLang="en-US" sz="1100" dirty="0">
                <a:latin typeface="+mn-ea"/>
              </a:rPr>
              <a:t>의 권한을 이용해 추가적인 악성 행위를 수행할 수 있으므로</a:t>
            </a:r>
            <a:r>
              <a:rPr lang="en-US" altLang="ko-KR" sz="11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</a:t>
            </a:r>
            <a:r>
              <a:rPr lang="en-US" altLang="ko-KR" sz="1100" dirty="0" err="1">
                <a:latin typeface="+mn-ea"/>
              </a:rPr>
              <a:t>EC2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역할을 설계할 때 최소 권한 원칙을 준수하여 서비스 처리에 반드시 필요한 권한만을 포함해야 함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04E42-69F5-FD4C-4953-5CDB3FF387A0}"/>
              </a:ext>
            </a:extLst>
          </p:cNvPr>
          <p:cNvSpPr txBox="1"/>
          <p:nvPr/>
        </p:nvSpPr>
        <p:spPr>
          <a:xfrm>
            <a:off x="869798" y="2816138"/>
            <a:ext cx="199768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[</a:t>
            </a:r>
            <a:r>
              <a:rPr lang="ko-KR" altLang="en-US" sz="1100" b="1" dirty="0">
                <a:latin typeface="+mn-ea"/>
              </a:rPr>
              <a:t>확인된 과다 권한</a:t>
            </a:r>
            <a:r>
              <a:rPr lang="en-US" altLang="ko-KR" sz="1100" b="1" dirty="0">
                <a:latin typeface="+mn-ea"/>
              </a:rPr>
              <a:t>]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3C1E6A-66AB-2FA4-E515-9C8EC53EF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81604"/>
              </p:ext>
            </p:extLst>
          </p:nvPr>
        </p:nvGraphicFramePr>
        <p:xfrm>
          <a:off x="984969" y="3154240"/>
          <a:ext cx="8208000" cy="2073379"/>
        </p:xfrm>
        <a:graphic>
          <a:graphicData uri="http://schemas.openxmlformats.org/drawingml/2006/table">
            <a:tbl>
              <a:tblPr/>
              <a:tblGrid>
                <a:gridCol w="1656000">
                  <a:extLst>
                    <a:ext uri="{9D8B030D-6E8A-4147-A177-3AD203B41FA5}">
                      <a16:colId xmlns:a16="http://schemas.microsoft.com/office/drawing/2014/main" val="1107145185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883145280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100645540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2029070628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Account ID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인스턴스 이름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Role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이름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Role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권한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759516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612873731634</a:t>
                      </a: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(MLC)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dev-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mlc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-batch-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node1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ec2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prd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mlc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-batch-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node1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ec2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등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mlc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-batch-role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AmazonEC2ContainerRegistryFullAccess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AmazonS3FullAccess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01192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502321202609 </a:t>
                      </a: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파트너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prd-jenkins-ec2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JenkinsEC2ServiceRole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AmazonECS_FullAccess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049783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jenkins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-batch-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ec2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partner-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jenkins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-batch-exec-policy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AmazonEC2FullAccess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AmazonECS_FullAccess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98413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891377408193 </a:t>
                      </a: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대형 제휴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aff-jenkins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aff-jenkins-ec2role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AmazonEC2ContainerRegistryFullAccess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AmazonECS_FullAccess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163914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716667768578 </a:t>
                      </a: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상품 기술서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prd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-Pinhole-Worker-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ASG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cjo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ec2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-app-pinhole-role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Custom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S3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FullAccess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(resource:*)</a:t>
                      </a: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Custom DynamoDB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FullAccess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(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resource:*)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Custom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SQS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FullAccess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(resource:*)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512621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en-US" altLang="ko-KR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prd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-Pinhole-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qms2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-renewal-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ASG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cjo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ec2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-app-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qms2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-role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Custom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S3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FullAccess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(resource:*)</a:t>
                      </a: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Custom DynamoDB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FullAccess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(resource:*)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6600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C0A68AC-0FC5-6BF4-69F7-059AFE8B338C}"/>
              </a:ext>
            </a:extLst>
          </p:cNvPr>
          <p:cNvSpPr txBox="1"/>
          <p:nvPr/>
        </p:nvSpPr>
        <p:spPr>
          <a:xfrm>
            <a:off x="879225" y="5221379"/>
            <a:ext cx="8728364" cy="1196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※ </a:t>
            </a:r>
            <a:r>
              <a:rPr lang="en-US" altLang="ko-KR" sz="800" dirty="0" err="1">
                <a:latin typeface="+mn-ea"/>
              </a:rPr>
              <a:t>AmazonEC2ContainerRegistryFullAccess</a:t>
            </a:r>
            <a:r>
              <a:rPr lang="en-US" altLang="ko-KR" sz="800" dirty="0">
                <a:latin typeface="+mn-ea"/>
              </a:rPr>
              <a:t> : </a:t>
            </a:r>
            <a:r>
              <a:rPr lang="ko-KR" altLang="en-US" sz="800" dirty="0">
                <a:latin typeface="+mn-ea"/>
              </a:rPr>
              <a:t>악성 컨테이너 이미지 업로드 </a:t>
            </a:r>
            <a:r>
              <a:rPr lang="en-US" altLang="ko-KR" sz="800" dirty="0">
                <a:latin typeface="+mn-ea"/>
              </a:rPr>
              <a:t>/ </a:t>
            </a:r>
            <a:r>
              <a:rPr lang="ko-KR" altLang="en-US" sz="800" dirty="0">
                <a:latin typeface="+mn-ea"/>
              </a:rPr>
              <a:t>기존 이미지에 포함된 민감 정보 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환경 변수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인증서 등</a:t>
            </a:r>
            <a:r>
              <a:rPr lang="en-US" altLang="ko-KR" sz="800" dirty="0">
                <a:latin typeface="+mn-ea"/>
              </a:rPr>
              <a:t>) </a:t>
            </a:r>
            <a:r>
              <a:rPr lang="ko-KR" altLang="en-US" sz="800" dirty="0">
                <a:latin typeface="+mn-ea"/>
              </a:rPr>
              <a:t>유출 위험성 존재</a:t>
            </a:r>
            <a:endParaRPr lang="en-US" altLang="ko-KR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※ </a:t>
            </a:r>
            <a:r>
              <a:rPr lang="en-US" altLang="ko-KR" sz="800" dirty="0" err="1">
                <a:latin typeface="+mn-ea"/>
              </a:rPr>
              <a:t>AmazonS3FullAccess</a:t>
            </a:r>
            <a:r>
              <a:rPr lang="en-US" altLang="ko-KR" sz="800" dirty="0">
                <a:latin typeface="+mn-ea"/>
              </a:rPr>
              <a:t> : </a:t>
            </a:r>
            <a:r>
              <a:rPr lang="ko-KR" altLang="en-US" sz="800" dirty="0">
                <a:latin typeface="+mn-ea"/>
              </a:rPr>
              <a:t>버킷에 저장된 민감 정보 유출</a:t>
            </a:r>
            <a:r>
              <a:rPr lang="en-US" altLang="ko-KR" sz="800" dirty="0">
                <a:latin typeface="+mn-ea"/>
              </a:rPr>
              <a:t>,</a:t>
            </a:r>
            <a:r>
              <a:rPr lang="ko-KR" altLang="en-US" sz="800" dirty="0">
                <a:latin typeface="+mn-ea"/>
              </a:rPr>
              <a:t> 데이터의 고의적 훼손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비용 증가 위험성 존재</a:t>
            </a:r>
            <a:r>
              <a:rPr lang="en-US" altLang="ko-KR" sz="8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※ </a:t>
            </a:r>
            <a:r>
              <a:rPr lang="en-US" altLang="ko-KR" sz="800" dirty="0" err="1">
                <a:latin typeface="+mn-ea"/>
              </a:rPr>
              <a:t>AmazonEC2FullAccess</a:t>
            </a:r>
            <a:r>
              <a:rPr lang="en-US" altLang="ko-KR" sz="800" dirty="0">
                <a:latin typeface="+mn-ea"/>
              </a:rPr>
              <a:t> : </a:t>
            </a:r>
            <a:r>
              <a:rPr lang="ko-KR" altLang="en-US" sz="800" dirty="0">
                <a:latin typeface="+mn-ea"/>
              </a:rPr>
              <a:t>임의의 </a:t>
            </a:r>
            <a:r>
              <a:rPr lang="en-US" altLang="ko-KR" sz="800" dirty="0" err="1">
                <a:latin typeface="+mn-ea"/>
              </a:rPr>
              <a:t>EC2</a:t>
            </a:r>
            <a:r>
              <a:rPr lang="ko-KR" altLang="en-US" sz="800" dirty="0">
                <a:latin typeface="+mn-ea"/>
              </a:rPr>
              <a:t>를 생성하여 악성 행위 수행 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 err="1">
                <a:latin typeface="+mn-ea"/>
              </a:rPr>
              <a:t>크립토재킹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/ C&amp;C </a:t>
            </a:r>
            <a:r>
              <a:rPr lang="ko-KR" altLang="en-US" sz="800" dirty="0">
                <a:latin typeface="+mn-ea"/>
              </a:rPr>
              <a:t>통신</a:t>
            </a:r>
            <a:r>
              <a:rPr lang="en-US" altLang="ko-KR" sz="800" dirty="0">
                <a:latin typeface="+mn-ea"/>
              </a:rPr>
              <a:t>), </a:t>
            </a:r>
            <a:r>
              <a:rPr lang="ko-KR" altLang="en-US" sz="800" dirty="0">
                <a:latin typeface="+mn-ea"/>
              </a:rPr>
              <a:t>서비스의 고의적 훼손 위험성 존재</a:t>
            </a:r>
            <a:endParaRPr lang="en-US" altLang="ko-KR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※ </a:t>
            </a:r>
            <a:r>
              <a:rPr lang="en-US" altLang="ko-KR" sz="800" dirty="0" err="1">
                <a:latin typeface="+mj-ea"/>
              </a:rPr>
              <a:t>AmazonECS_FullAccess</a:t>
            </a:r>
            <a:r>
              <a:rPr lang="en-US" altLang="ko-KR" sz="800" dirty="0">
                <a:latin typeface="+mj-ea"/>
              </a:rPr>
              <a:t> : </a:t>
            </a:r>
            <a:r>
              <a:rPr lang="ko-KR" altLang="en-US" sz="800" dirty="0">
                <a:latin typeface="+mj-ea"/>
              </a:rPr>
              <a:t>임의의 컨테이너를 생성하여 악성 행위 수행 </a:t>
            </a:r>
            <a:r>
              <a:rPr lang="en-US" altLang="ko-KR" sz="800" dirty="0">
                <a:latin typeface="+mj-ea"/>
              </a:rPr>
              <a:t>(</a:t>
            </a:r>
            <a:r>
              <a:rPr lang="ko-KR" altLang="en-US" sz="800" dirty="0" err="1">
                <a:latin typeface="+mj-ea"/>
              </a:rPr>
              <a:t>크립토재킹</a:t>
            </a:r>
            <a:r>
              <a:rPr lang="en-US" altLang="ko-KR" sz="800" dirty="0">
                <a:latin typeface="+mj-ea"/>
              </a:rPr>
              <a:t>), Task Definition</a:t>
            </a:r>
            <a:r>
              <a:rPr lang="ko-KR" altLang="en-US" sz="800" dirty="0">
                <a:latin typeface="+mj-ea"/>
              </a:rPr>
              <a:t> 내 민감정보 유출</a:t>
            </a:r>
            <a:r>
              <a:rPr lang="en-US" altLang="ko-KR" sz="800" dirty="0">
                <a:latin typeface="+mj-ea"/>
              </a:rPr>
              <a:t>, </a:t>
            </a:r>
            <a:r>
              <a:rPr lang="ko-KR" altLang="en-US" sz="800" dirty="0">
                <a:latin typeface="+mj-ea"/>
              </a:rPr>
              <a:t>서비스의 고의적 훼손 위험성 존재</a:t>
            </a:r>
            <a:endParaRPr lang="en-US" altLang="ko-KR" sz="8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j-ea"/>
              </a:rPr>
              <a:t> ※ Custom </a:t>
            </a:r>
            <a:r>
              <a:rPr lang="en-US" altLang="ko-KR" sz="800" dirty="0" err="1">
                <a:latin typeface="+mj-ea"/>
              </a:rPr>
              <a:t>SQS</a:t>
            </a:r>
            <a:r>
              <a:rPr lang="en-US" altLang="ko-KR" sz="800" dirty="0">
                <a:latin typeface="+mj-ea"/>
              </a:rPr>
              <a:t> </a:t>
            </a:r>
            <a:r>
              <a:rPr lang="en-US" altLang="ko-KR" sz="800" dirty="0" err="1">
                <a:latin typeface="+mj-ea"/>
              </a:rPr>
              <a:t>FullAccess</a:t>
            </a:r>
            <a:r>
              <a:rPr lang="en-US" altLang="ko-KR" sz="800" dirty="0">
                <a:latin typeface="+mj-ea"/>
              </a:rPr>
              <a:t> : Queue</a:t>
            </a:r>
            <a:r>
              <a:rPr lang="ko-KR" altLang="en-US" sz="800" dirty="0">
                <a:latin typeface="+mj-ea"/>
              </a:rPr>
              <a:t>에 저장된 민감 정보 유출</a:t>
            </a:r>
            <a:r>
              <a:rPr lang="en-US" altLang="ko-KR" sz="800" dirty="0">
                <a:latin typeface="+mj-ea"/>
              </a:rPr>
              <a:t>, </a:t>
            </a:r>
            <a:r>
              <a:rPr lang="ko-KR" altLang="en-US" sz="800" dirty="0">
                <a:latin typeface="+mj-ea"/>
              </a:rPr>
              <a:t>메시지 위조 및 악의적 삽입</a:t>
            </a:r>
            <a:r>
              <a:rPr lang="en-US" altLang="ko-KR" sz="800" dirty="0">
                <a:latin typeface="+mj-ea"/>
              </a:rPr>
              <a:t>, </a:t>
            </a:r>
            <a:r>
              <a:rPr lang="ko-KR" altLang="en-US" sz="800" dirty="0">
                <a:latin typeface="+mj-ea"/>
              </a:rPr>
              <a:t>서비스의 고의적 훼손 위험성 존재</a:t>
            </a:r>
            <a:endParaRPr lang="en-US" altLang="ko-KR" sz="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4152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56781"/>
            <a:ext cx="8840788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699844" y="1103952"/>
            <a:ext cx="7611449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2. CloudTrail </a:t>
            </a:r>
            <a:r>
              <a:rPr lang="ko-KR" altLang="en-US" dirty="0">
                <a:latin typeface="맑은 고딕"/>
                <a:ea typeface="맑은 고딕"/>
              </a:rPr>
              <a:t>이벤트 탐지 조건 다양화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보안 </a:t>
            </a:r>
            <a:r>
              <a:rPr lang="ko-KR" altLang="en-US" dirty="0" err="1">
                <a:latin typeface="맑은 고딕"/>
                <a:ea typeface="맑은 고딕"/>
              </a:rPr>
              <a:t>플레이북</a:t>
            </a:r>
            <a:r>
              <a:rPr lang="ko-KR" altLang="en-US" dirty="0">
                <a:latin typeface="맑은 고딕"/>
                <a:ea typeface="맑은 고딕"/>
              </a:rPr>
              <a:t> 마련 필요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1616" y="1547181"/>
            <a:ext cx="8513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Splunk</a:t>
            </a:r>
            <a:r>
              <a:rPr lang="ko-KR" altLang="en-US" sz="1200" b="1" dirty="0">
                <a:latin typeface="+mn-ea"/>
              </a:rPr>
              <a:t>를 통한 </a:t>
            </a:r>
            <a:r>
              <a:rPr lang="en-US" altLang="ko-KR" sz="1200" b="1" dirty="0">
                <a:latin typeface="+mn-ea"/>
              </a:rPr>
              <a:t>CloudTrail </a:t>
            </a:r>
            <a:r>
              <a:rPr lang="ko-KR" altLang="en-US" sz="1200" b="1" dirty="0">
                <a:latin typeface="+mn-ea"/>
              </a:rPr>
              <a:t>이벤트 관제를 하고 있으나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이벤트 탐지 조건에 대한 다양화 및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  </a:t>
            </a:r>
            <a:r>
              <a:rPr lang="ko-KR" altLang="en-US" sz="1200" b="1" dirty="0">
                <a:latin typeface="+mn-ea"/>
              </a:rPr>
              <a:t>보안 위협 이벤트에 대한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보안 </a:t>
            </a:r>
            <a:r>
              <a:rPr lang="ko-KR" altLang="en-US" sz="1200" b="1" dirty="0" err="1">
                <a:latin typeface="+mn-ea"/>
              </a:rPr>
              <a:t>플레이북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(SOP, </a:t>
            </a:r>
            <a:r>
              <a:rPr lang="ko-KR" altLang="en-US" sz="1200" b="1" dirty="0">
                <a:latin typeface="+mn-ea"/>
              </a:rPr>
              <a:t>표준 운영 절차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마련 필요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b="1" dirty="0"/>
          </a:p>
        </p:txBody>
      </p:sp>
      <p:sp>
        <p:nvSpPr>
          <p:cNvPr id="12" name="텍스트 개체 틀 10"/>
          <p:cNvSpPr txBox="1">
            <a:spLocks/>
          </p:cNvSpPr>
          <p:nvPr/>
        </p:nvSpPr>
        <p:spPr>
          <a:xfrm>
            <a:off x="453000" y="285435"/>
            <a:ext cx="7501298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1" kern="1200" spc="-6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/>
                <a:ea typeface="맑은 고딕"/>
              </a:rPr>
              <a:t>관리적 제언 </a:t>
            </a:r>
            <a:r>
              <a:rPr lang="en-US" altLang="ko-KR" dirty="0">
                <a:latin typeface="맑은 고딕"/>
                <a:ea typeface="맑은 고딕"/>
              </a:rPr>
              <a:t>(2)</a:t>
            </a:r>
            <a:endParaRPr lang="ko-KR" altLang="en-US" dirty="0">
              <a:latin typeface="맑은 고딕"/>
              <a:ea typeface="맑은 고딕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279391E5-1747-F4D6-9342-88FB14576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340689"/>
              </p:ext>
            </p:extLst>
          </p:nvPr>
        </p:nvGraphicFramePr>
        <p:xfrm>
          <a:off x="8311293" y="1187742"/>
          <a:ext cx="9144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816390" progId="Excel.Sheet.12">
                  <p:embed/>
                </p:oleObj>
              </mc:Choice>
              <mc:Fallback>
                <p:oleObj name="Worksheet" showAsIcon="1" r:id="rId2" imgW="914400" imgH="8163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1293" y="1187742"/>
                        <a:ext cx="91440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5981F14-444F-5419-EB2F-24F17E1427A4}"/>
              </a:ext>
            </a:extLst>
          </p:cNvPr>
          <p:cNvSpPr txBox="1"/>
          <p:nvPr/>
        </p:nvSpPr>
        <p:spPr>
          <a:xfrm>
            <a:off x="869798" y="2191238"/>
            <a:ext cx="8728364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Splunk </a:t>
            </a:r>
            <a:r>
              <a:rPr lang="ko-KR" altLang="en-US" sz="1100" dirty="0">
                <a:latin typeface="+mn-ea"/>
              </a:rPr>
              <a:t>시나리오에 인증 정보 생성</a:t>
            </a:r>
            <a:r>
              <a:rPr lang="en-US" altLang="ko-KR" sz="1100" dirty="0">
                <a:latin typeface="+mn-ea"/>
              </a:rPr>
              <a:t>/</a:t>
            </a:r>
            <a:r>
              <a:rPr lang="ko-KR" altLang="en-US" sz="1100" dirty="0">
                <a:latin typeface="+mn-ea"/>
              </a:rPr>
              <a:t>변경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리소스의 공개 액세스 전환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보안 중요도가 높은 서비스의 삭제</a:t>
            </a:r>
            <a:r>
              <a:rPr lang="en-US" altLang="ko-KR" sz="1100" dirty="0">
                <a:latin typeface="+mn-ea"/>
              </a:rPr>
              <a:t>/</a:t>
            </a:r>
            <a:r>
              <a:rPr lang="ko-KR" altLang="en-US" sz="1100" dirty="0">
                <a:latin typeface="+mn-ea"/>
              </a:rPr>
              <a:t>로깅 비활성화</a:t>
            </a:r>
            <a:r>
              <a:rPr lang="en-US" altLang="ko-KR" sz="11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</a:t>
            </a:r>
            <a:r>
              <a:rPr lang="ko-KR" altLang="en-US" sz="1100" dirty="0">
                <a:latin typeface="+mn-ea"/>
              </a:rPr>
              <a:t>비일상적인 리소스 생성 등에 대한 탐지 조건 강화 필요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추가 검토가 필요한 항목들은 아래와 같으며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검토 후 조건 추가 필요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D469F-6472-2527-CD78-D8D6F30D14FC}"/>
              </a:ext>
            </a:extLst>
          </p:cNvPr>
          <p:cNvSpPr txBox="1"/>
          <p:nvPr/>
        </p:nvSpPr>
        <p:spPr>
          <a:xfrm>
            <a:off x="869798" y="3193209"/>
            <a:ext cx="199768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[</a:t>
            </a:r>
            <a:r>
              <a:rPr lang="ko-KR" altLang="en-US" sz="1100" b="1" dirty="0">
                <a:latin typeface="+mn-ea"/>
              </a:rPr>
              <a:t>위험도 높은 이벤트</a:t>
            </a:r>
            <a:r>
              <a:rPr lang="en-US" altLang="ko-KR" sz="1100" b="1" dirty="0">
                <a:latin typeface="+mn-ea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044AD-AC25-DB25-83C9-3221503580F3}"/>
              </a:ext>
            </a:extLst>
          </p:cNvPr>
          <p:cNvSpPr txBox="1"/>
          <p:nvPr/>
        </p:nvSpPr>
        <p:spPr>
          <a:xfrm>
            <a:off x="4855872" y="3193209"/>
            <a:ext cx="4447926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[</a:t>
            </a:r>
            <a:r>
              <a:rPr lang="ko-KR" altLang="en-US" sz="1100" b="1" dirty="0">
                <a:latin typeface="+mn-ea"/>
              </a:rPr>
              <a:t>관심있게 볼 이벤트</a:t>
            </a:r>
            <a:r>
              <a:rPr lang="en-US" altLang="ko-KR" sz="1100" b="1" dirty="0">
                <a:latin typeface="+mn-ea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C63C5-3E18-02F9-230A-607DDA7F5EBE}"/>
              </a:ext>
            </a:extLst>
          </p:cNvPr>
          <p:cNvSpPr txBox="1"/>
          <p:nvPr/>
        </p:nvSpPr>
        <p:spPr>
          <a:xfrm>
            <a:off x="866775" y="3429727"/>
            <a:ext cx="8728364" cy="259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IAM Root </a:t>
            </a:r>
            <a:r>
              <a:rPr lang="ko-KR" altLang="en-US" sz="1100" dirty="0">
                <a:latin typeface="+mn-ea"/>
              </a:rPr>
              <a:t>계정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en-US" sz="1100" dirty="0">
                <a:latin typeface="+mn-ea"/>
              </a:rPr>
              <a:t>사용자 콘솔 로그인 발생 </a:t>
            </a:r>
            <a:r>
              <a:rPr lang="en-US" altLang="ko-KR" sz="1100" dirty="0">
                <a:latin typeface="+mn-ea"/>
              </a:rPr>
              <a:t>(MFA </a:t>
            </a:r>
            <a:r>
              <a:rPr lang="ko-KR" altLang="en-US" sz="1100" dirty="0">
                <a:latin typeface="+mn-ea"/>
              </a:rPr>
              <a:t>미사용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IAM </a:t>
            </a:r>
            <a:r>
              <a:rPr lang="ko-KR" altLang="en-US" sz="1100" dirty="0">
                <a:latin typeface="+mn-ea"/>
              </a:rPr>
              <a:t>인증 정보 생성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사용자 </a:t>
            </a:r>
            <a:r>
              <a:rPr lang="en-US" altLang="ko-KR" sz="1100" dirty="0">
                <a:latin typeface="+mn-ea"/>
              </a:rPr>
              <a:t>/ Role / Policy</a:t>
            </a:r>
            <a:r>
              <a:rPr lang="ko-KR" altLang="en-US" sz="1100" dirty="0">
                <a:latin typeface="+mn-ea"/>
              </a:rPr>
              <a:t> 등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IAM </a:t>
            </a:r>
            <a:r>
              <a:rPr lang="ko-KR" altLang="en-US" sz="1100" dirty="0">
                <a:latin typeface="+mn-ea"/>
              </a:rPr>
              <a:t>인증 정보 변경 </a:t>
            </a:r>
            <a:r>
              <a:rPr lang="en-US" altLang="ko-KR" sz="1100" dirty="0">
                <a:latin typeface="+mn-ea"/>
              </a:rPr>
              <a:t>(Assume Role </a:t>
            </a:r>
            <a:r>
              <a:rPr lang="ko-KR" altLang="en-US" sz="1100" dirty="0">
                <a:latin typeface="+mn-ea"/>
              </a:rPr>
              <a:t>변경 등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en-US" altLang="ko-KR" sz="1100" dirty="0" err="1">
                <a:latin typeface="+mn-ea"/>
              </a:rPr>
              <a:t>SecurityGroup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인바운드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ANY </a:t>
            </a:r>
            <a:r>
              <a:rPr lang="ko-KR" altLang="en-US" sz="1100" dirty="0">
                <a:latin typeface="+mn-ea"/>
              </a:rPr>
              <a:t>오픈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EBS Snapshot </a:t>
            </a:r>
            <a:r>
              <a:rPr lang="ko-KR" altLang="en-US" sz="1100" dirty="0">
                <a:latin typeface="+mn-ea"/>
              </a:rPr>
              <a:t>전체 공개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AWS </a:t>
            </a:r>
            <a:r>
              <a:rPr lang="en-US" altLang="ko-KR" sz="1100" dirty="0" err="1">
                <a:latin typeface="+mn-ea"/>
              </a:rPr>
              <a:t>SecurityHub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비활성화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AWS </a:t>
            </a:r>
            <a:r>
              <a:rPr lang="en-US" altLang="ko-KR" sz="1100" dirty="0" err="1">
                <a:latin typeface="+mn-ea"/>
              </a:rPr>
              <a:t>GuardDuty</a:t>
            </a:r>
            <a:r>
              <a:rPr lang="en-US" altLang="ko-KR" sz="1100" dirty="0">
                <a:latin typeface="+mn-ea"/>
              </a:rPr>
              <a:t> detector </a:t>
            </a:r>
            <a:r>
              <a:rPr lang="ko-KR" altLang="en-US" sz="1100" dirty="0">
                <a:latin typeface="+mn-ea"/>
              </a:rPr>
              <a:t>비활성화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en-US" altLang="ko-KR" sz="1100" dirty="0" err="1">
                <a:latin typeface="+mn-ea"/>
              </a:rPr>
              <a:t>VPC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플로우로그</a:t>
            </a:r>
            <a:r>
              <a:rPr lang="ko-KR" altLang="en-US" sz="1100" dirty="0">
                <a:latin typeface="+mn-ea"/>
              </a:rPr>
              <a:t> 로깅 중지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Internet Gateway / NAT Gateway </a:t>
            </a:r>
            <a:r>
              <a:rPr lang="ko-KR" altLang="en-US" sz="1100" dirty="0">
                <a:latin typeface="+mn-ea"/>
              </a:rPr>
              <a:t>생성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등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37AB99-143D-2D31-A3F0-1540EEBB3842}"/>
              </a:ext>
            </a:extLst>
          </p:cNvPr>
          <p:cNvSpPr txBox="1"/>
          <p:nvPr/>
        </p:nvSpPr>
        <p:spPr>
          <a:xfrm>
            <a:off x="4870632" y="3429727"/>
            <a:ext cx="4237333" cy="259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IAM </a:t>
            </a:r>
            <a:r>
              <a:rPr lang="ko-KR" altLang="en-US" sz="1100" dirty="0">
                <a:latin typeface="+mn-ea"/>
              </a:rPr>
              <a:t>인증 정보 삭제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사용자 </a:t>
            </a:r>
            <a:r>
              <a:rPr lang="en-US" altLang="ko-KR" sz="1100" dirty="0">
                <a:latin typeface="+mn-ea"/>
              </a:rPr>
              <a:t>/ Role / Policy </a:t>
            </a:r>
            <a:r>
              <a:rPr lang="ko-KR" altLang="en-US" sz="1100" dirty="0">
                <a:latin typeface="+mn-ea"/>
              </a:rPr>
              <a:t>등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en-US" altLang="ko-KR" sz="1100" dirty="0" err="1">
                <a:latin typeface="+mn-ea"/>
              </a:rPr>
              <a:t>Route53</a:t>
            </a:r>
            <a:r>
              <a:rPr lang="en-US" altLang="ko-KR" sz="1100" dirty="0">
                <a:latin typeface="+mn-ea"/>
              </a:rPr>
              <a:t> DNS </a:t>
            </a:r>
            <a:r>
              <a:rPr lang="ko-KR" altLang="en-US" sz="1100" dirty="0">
                <a:latin typeface="+mn-ea"/>
              </a:rPr>
              <a:t>쿼리</a:t>
            </a:r>
            <a:r>
              <a:rPr lang="en-US" altLang="ko-KR" sz="1100" dirty="0">
                <a:latin typeface="+mn-ea"/>
              </a:rPr>
              <a:t>, Resolver </a:t>
            </a:r>
            <a:r>
              <a:rPr lang="ko-KR" altLang="en-US" sz="1100" dirty="0">
                <a:latin typeface="+mn-ea"/>
              </a:rPr>
              <a:t>쿼리 로깅 비활성화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en-US" sz="1100" dirty="0">
                <a:latin typeface="+mn-ea"/>
              </a:rPr>
              <a:t>삭제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en-US" altLang="ko-KR" sz="1100" dirty="0" err="1">
                <a:latin typeface="+mn-ea"/>
              </a:rPr>
              <a:t>EventBridge</a:t>
            </a:r>
            <a:r>
              <a:rPr lang="en-US" altLang="ko-KR" sz="1100" dirty="0">
                <a:latin typeface="+mn-ea"/>
              </a:rPr>
              <a:t> Rule </a:t>
            </a:r>
            <a:r>
              <a:rPr lang="ko-KR" altLang="en-US" sz="1100" dirty="0">
                <a:latin typeface="+mn-ea"/>
              </a:rPr>
              <a:t>비활성화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en-US" sz="1100" dirty="0">
                <a:latin typeface="+mn-ea"/>
              </a:rPr>
              <a:t>삭제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AWS Config </a:t>
            </a:r>
            <a:r>
              <a:rPr lang="ko-KR" altLang="en-US" sz="1100" dirty="0">
                <a:latin typeface="+mn-ea"/>
              </a:rPr>
              <a:t>설정 변경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en-US" sz="1100" dirty="0">
                <a:latin typeface="+mn-ea"/>
              </a:rPr>
              <a:t>삭제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en-US" altLang="ko-KR" sz="1100" dirty="0" err="1">
                <a:latin typeface="+mn-ea"/>
              </a:rPr>
              <a:t>VPC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생성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en-US" sz="1100" dirty="0">
                <a:latin typeface="+mn-ea"/>
              </a:rPr>
              <a:t>삭제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en-US" sz="1100" dirty="0">
                <a:latin typeface="+mn-ea"/>
              </a:rPr>
              <a:t>설정 변경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en-US" altLang="ko-KR" sz="1100" dirty="0" err="1">
                <a:latin typeface="+mn-ea"/>
              </a:rPr>
              <a:t>RouteTable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생성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en-US" sz="1100" dirty="0">
                <a:latin typeface="+mn-ea"/>
              </a:rPr>
              <a:t>삭제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en-US" sz="1100" dirty="0">
                <a:latin typeface="+mn-ea"/>
              </a:rPr>
              <a:t>변경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en-US" altLang="ko-KR" sz="1100" dirty="0" err="1">
                <a:latin typeface="+mn-ea"/>
              </a:rPr>
              <a:t>RDS</a:t>
            </a:r>
            <a:r>
              <a:rPr lang="en-US" altLang="ko-KR" sz="1100" dirty="0">
                <a:latin typeface="+mn-ea"/>
              </a:rPr>
              <a:t> Cluster, Instance </a:t>
            </a:r>
            <a:r>
              <a:rPr lang="ko-KR" altLang="en-US" sz="1100" dirty="0">
                <a:latin typeface="+mn-ea"/>
              </a:rPr>
              <a:t>생성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en-US" sz="1100" dirty="0">
                <a:latin typeface="+mn-ea"/>
              </a:rPr>
              <a:t>삭제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ECS, </a:t>
            </a:r>
            <a:r>
              <a:rPr lang="en-US" altLang="ko-KR" sz="1100" dirty="0" err="1">
                <a:latin typeface="+mn-ea"/>
              </a:rPr>
              <a:t>EKS</a:t>
            </a:r>
            <a:r>
              <a:rPr lang="en-US" altLang="ko-KR" sz="1100" dirty="0">
                <a:latin typeface="+mn-ea"/>
              </a:rPr>
              <a:t> Cluster</a:t>
            </a:r>
            <a:r>
              <a:rPr lang="ko-KR" altLang="en-US" sz="1100" dirty="0">
                <a:latin typeface="+mn-ea"/>
              </a:rPr>
              <a:t> 생성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en-US" sz="1100" dirty="0">
                <a:latin typeface="+mn-ea"/>
              </a:rPr>
              <a:t>삭제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EBS </a:t>
            </a:r>
            <a:r>
              <a:rPr lang="ko-KR" altLang="en-US" sz="1100" dirty="0">
                <a:latin typeface="+mn-ea"/>
              </a:rPr>
              <a:t>기본 암호화 비활성화 등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160473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ADE4C-1F57-6E20-F950-18EEB4782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ED0123-6B49-F809-4B20-FB649C3B24DB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4296FE-0542-88F4-0541-1EABA70A357F}"/>
              </a:ext>
            </a:extLst>
          </p:cNvPr>
          <p:cNvSpPr/>
          <p:nvPr/>
        </p:nvSpPr>
        <p:spPr>
          <a:xfrm>
            <a:off x="534988" y="956781"/>
            <a:ext cx="8840788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0C3916B6-A151-0956-56B5-80473DF935E5}"/>
              </a:ext>
            </a:extLst>
          </p:cNvPr>
          <p:cNvSpPr txBox="1">
            <a:spLocks/>
          </p:cNvSpPr>
          <p:nvPr/>
        </p:nvSpPr>
        <p:spPr>
          <a:xfrm>
            <a:off x="453000" y="285435"/>
            <a:ext cx="7501298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1" kern="1200" spc="-6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/>
                <a:ea typeface="맑은 고딕"/>
              </a:rPr>
              <a:t>관리적 제언 </a:t>
            </a:r>
            <a:r>
              <a:rPr lang="en-US" altLang="ko-KR" dirty="0">
                <a:latin typeface="맑은 고딕"/>
                <a:ea typeface="맑은 고딕"/>
              </a:rPr>
              <a:t>(2)</a:t>
            </a: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82FBD-0D2E-AEAC-9B24-BF7348E18EDA}"/>
              </a:ext>
            </a:extLst>
          </p:cNvPr>
          <p:cNvSpPr txBox="1"/>
          <p:nvPr/>
        </p:nvSpPr>
        <p:spPr>
          <a:xfrm>
            <a:off x="976405" y="2028616"/>
            <a:ext cx="3704451" cy="37856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latin typeface="+mn-ea"/>
              </a:rPr>
              <a:t>개요</a:t>
            </a:r>
            <a:r>
              <a:rPr lang="en-US" altLang="ko-KR" sz="1000" b="1" dirty="0">
                <a:latin typeface="+mn-ea"/>
              </a:rPr>
              <a:t>: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이 </a:t>
            </a:r>
            <a:r>
              <a:rPr lang="ko-KR" altLang="en-US" sz="1000" dirty="0" err="1">
                <a:latin typeface="+mn-ea"/>
              </a:rPr>
              <a:t>플레이북은</a:t>
            </a:r>
            <a:r>
              <a:rPr lang="ko-KR" altLang="en-US" sz="1000" dirty="0">
                <a:latin typeface="+mn-ea"/>
              </a:rPr>
              <a:t> 어떤 위험 또는 </a:t>
            </a:r>
            <a:r>
              <a:rPr lang="ko-KR" altLang="en-US" sz="1000" dirty="0" err="1">
                <a:latin typeface="+mn-ea"/>
              </a:rPr>
              <a:t>인시던트</a:t>
            </a:r>
            <a:r>
              <a:rPr lang="ko-KR" altLang="en-US" sz="1000" dirty="0">
                <a:latin typeface="+mn-ea"/>
              </a:rPr>
              <a:t> 시나리오를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</a:t>
            </a:r>
            <a:r>
              <a:rPr lang="ko-KR" altLang="en-US" sz="1000" dirty="0">
                <a:latin typeface="+mn-ea"/>
              </a:rPr>
              <a:t>다루고 있나요</a:t>
            </a:r>
            <a:r>
              <a:rPr lang="en-US" altLang="ko-KR" sz="1000" dirty="0">
                <a:latin typeface="+mn-ea"/>
              </a:rPr>
              <a:t>? </a:t>
            </a:r>
            <a:r>
              <a:rPr lang="ko-KR" altLang="en-US" sz="1000" dirty="0" err="1">
                <a:latin typeface="+mn-ea"/>
              </a:rPr>
              <a:t>플레이북의</a:t>
            </a:r>
            <a:r>
              <a:rPr lang="ko-KR" altLang="en-US" sz="1000" dirty="0">
                <a:latin typeface="+mn-ea"/>
              </a:rPr>
              <a:t> 목표는 무엇인가요</a:t>
            </a:r>
            <a:r>
              <a:rPr lang="en-US" altLang="ko-KR" sz="1000" dirty="0">
                <a:latin typeface="+mn-ea"/>
              </a:rPr>
              <a:t>?</a:t>
            </a:r>
          </a:p>
          <a:p>
            <a:endParaRPr lang="en-US" altLang="ko-KR" sz="1000" dirty="0">
              <a:latin typeface="+mn-ea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n-ea"/>
              </a:rPr>
              <a:t>사전 요구 사항</a:t>
            </a:r>
            <a:r>
              <a:rPr lang="en-US" altLang="ko-KR" sz="1000" b="1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이 </a:t>
            </a:r>
            <a:r>
              <a:rPr lang="ko-KR" altLang="en-US" sz="1000" dirty="0" err="1">
                <a:latin typeface="+mn-ea"/>
              </a:rPr>
              <a:t>인시던트</a:t>
            </a:r>
            <a:r>
              <a:rPr lang="ko-KR" altLang="en-US" sz="1000" dirty="0">
                <a:latin typeface="+mn-ea"/>
              </a:rPr>
              <a:t> 시나리오에 어떤 로그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탐지 메커니즘 및 자동화된 도구가 필요한가요</a:t>
            </a:r>
            <a:r>
              <a:rPr lang="en-US" altLang="ko-KR" sz="1000" dirty="0">
                <a:latin typeface="+mn-ea"/>
              </a:rPr>
              <a:t>? </a:t>
            </a:r>
            <a:r>
              <a:rPr lang="ko-KR" altLang="en-US" sz="1000" dirty="0">
                <a:latin typeface="+mn-ea"/>
              </a:rPr>
              <a:t>예상되는 알림은 무엇인가요</a:t>
            </a:r>
            <a:r>
              <a:rPr lang="en-US" altLang="ko-KR" sz="1000" dirty="0">
                <a:latin typeface="+mn-ea"/>
              </a:rPr>
              <a:t>?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n-ea"/>
              </a:rPr>
              <a:t>커뮤니케이션 및 에스컬레이션 정보</a:t>
            </a:r>
            <a:r>
              <a:rPr lang="en-US" altLang="ko-KR" sz="1000" b="1" dirty="0">
                <a:latin typeface="+mn-ea"/>
              </a:rPr>
              <a:t>: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참여자는 누구이며 연락처 정보는 어떻게 되나요</a:t>
            </a:r>
            <a:r>
              <a:rPr lang="en-US" altLang="ko-KR" sz="1000" dirty="0">
                <a:latin typeface="+mn-ea"/>
              </a:rPr>
              <a:t>? </a:t>
            </a:r>
            <a:r>
              <a:rPr lang="ko-KR" altLang="en-US" sz="1000" dirty="0">
                <a:latin typeface="+mn-ea"/>
              </a:rPr>
              <a:t>관련된 각 이해 관계자의 책임은 무엇인가요</a:t>
            </a:r>
            <a:r>
              <a:rPr lang="en-US" altLang="ko-KR" sz="1000" dirty="0">
                <a:latin typeface="+mn-ea"/>
              </a:rPr>
              <a:t>?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n-ea"/>
              </a:rPr>
              <a:t>대응 단계</a:t>
            </a:r>
            <a:r>
              <a:rPr lang="en-US" altLang="ko-KR" sz="1000" b="1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인시던트</a:t>
            </a:r>
            <a:r>
              <a:rPr lang="ko-KR" altLang="en-US" sz="1000" dirty="0">
                <a:latin typeface="+mn-ea"/>
              </a:rPr>
              <a:t> 대응 단계 전반에서 어떤 전술적 단계를 수행해야 하나요</a:t>
            </a:r>
            <a:r>
              <a:rPr lang="en-US" altLang="ko-KR" sz="1000" dirty="0">
                <a:latin typeface="+mn-ea"/>
              </a:rPr>
              <a:t>? </a:t>
            </a:r>
            <a:r>
              <a:rPr lang="ko-KR" altLang="en-US" sz="1000" dirty="0">
                <a:latin typeface="+mn-ea"/>
              </a:rPr>
              <a:t>담당자는 어떤 내용을 확인하고 조치해야 하나요</a:t>
            </a:r>
            <a:r>
              <a:rPr lang="en-US" altLang="ko-KR" sz="1000" dirty="0">
                <a:latin typeface="+mn-ea"/>
              </a:rPr>
              <a:t>?</a:t>
            </a:r>
          </a:p>
          <a:p>
            <a:r>
              <a:rPr lang="ko-KR" altLang="en-US" sz="1000" b="1" dirty="0">
                <a:latin typeface="+mn-ea"/>
              </a:rPr>
              <a:t>  </a:t>
            </a:r>
            <a:r>
              <a:rPr lang="en-US" altLang="ko-KR" sz="1000" b="1" dirty="0">
                <a:latin typeface="+mn-ea"/>
              </a:rPr>
              <a:t>&gt; </a:t>
            </a:r>
            <a:r>
              <a:rPr lang="ko-KR" altLang="en-US" sz="1000" b="1" dirty="0">
                <a:latin typeface="+mn-ea"/>
              </a:rPr>
              <a:t>감지</a:t>
            </a:r>
            <a:r>
              <a:rPr lang="en-US" altLang="ko-KR" sz="1000" b="1" dirty="0">
                <a:latin typeface="+mn-ea"/>
              </a:rPr>
              <a:t>: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어떻게 </a:t>
            </a:r>
            <a:r>
              <a:rPr lang="ko-KR" altLang="en-US" sz="1000" dirty="0" err="1">
                <a:latin typeface="+mn-ea"/>
              </a:rPr>
              <a:t>인시던트를</a:t>
            </a:r>
            <a:r>
              <a:rPr lang="ko-KR" altLang="en-US" sz="1000" dirty="0">
                <a:latin typeface="+mn-ea"/>
              </a:rPr>
              <a:t> 감지하나요</a:t>
            </a:r>
            <a:r>
              <a:rPr lang="en-US" altLang="ko-KR" sz="1000" dirty="0">
                <a:latin typeface="+mn-ea"/>
              </a:rPr>
              <a:t>?</a:t>
            </a:r>
          </a:p>
          <a:p>
            <a:r>
              <a:rPr lang="en-US" altLang="ko-KR" sz="1000" b="1" dirty="0">
                <a:latin typeface="+mn-ea"/>
              </a:rPr>
              <a:t>  &gt; </a:t>
            </a:r>
            <a:r>
              <a:rPr lang="ko-KR" altLang="en-US" sz="1000" b="1" dirty="0">
                <a:latin typeface="+mn-ea"/>
              </a:rPr>
              <a:t>분석</a:t>
            </a:r>
            <a:r>
              <a:rPr lang="en-US" altLang="ko-KR" sz="1000" b="1" dirty="0">
                <a:latin typeface="+mn-ea"/>
              </a:rPr>
              <a:t>: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어떻게 영향 범위를 결정하나요</a:t>
            </a:r>
            <a:r>
              <a:rPr lang="en-US" altLang="ko-KR" sz="1000" dirty="0">
                <a:latin typeface="+mn-ea"/>
              </a:rPr>
              <a:t>?</a:t>
            </a:r>
          </a:p>
          <a:p>
            <a:r>
              <a:rPr lang="en-US" altLang="ko-KR" sz="1000" b="1" dirty="0">
                <a:latin typeface="+mn-ea"/>
              </a:rPr>
              <a:t>  &gt; </a:t>
            </a:r>
            <a:r>
              <a:rPr lang="ko-KR" altLang="en-US" sz="1000" b="1" dirty="0">
                <a:latin typeface="+mn-ea"/>
              </a:rPr>
              <a:t>포함</a:t>
            </a:r>
            <a:r>
              <a:rPr lang="en-US" altLang="ko-KR" sz="1000" b="1" dirty="0">
                <a:latin typeface="+mn-ea"/>
              </a:rPr>
              <a:t>: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범위를 제한하기 위해 어떻게 </a:t>
            </a:r>
            <a:r>
              <a:rPr lang="ko-KR" altLang="en-US" sz="1000" dirty="0" err="1">
                <a:latin typeface="+mn-ea"/>
              </a:rPr>
              <a:t>인시던트를</a:t>
            </a:r>
            <a:r>
              <a:rPr lang="ko-KR" altLang="en-US" sz="1000" dirty="0">
                <a:latin typeface="+mn-ea"/>
              </a:rPr>
              <a:t> 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   </a:t>
            </a:r>
            <a:r>
              <a:rPr lang="ko-KR" altLang="en-US" sz="1000" dirty="0">
                <a:latin typeface="+mn-ea"/>
              </a:rPr>
              <a:t>격리하나요</a:t>
            </a:r>
            <a:r>
              <a:rPr lang="en-US" altLang="ko-KR" sz="1000" dirty="0">
                <a:latin typeface="+mn-ea"/>
              </a:rPr>
              <a:t>?</a:t>
            </a:r>
          </a:p>
          <a:p>
            <a:r>
              <a:rPr lang="en-US" altLang="ko-KR" sz="1000" b="1" dirty="0">
                <a:latin typeface="+mn-ea"/>
              </a:rPr>
              <a:t>  &gt; </a:t>
            </a:r>
            <a:r>
              <a:rPr lang="ko-KR" altLang="en-US" sz="1000" b="1" dirty="0">
                <a:latin typeface="+mn-ea"/>
              </a:rPr>
              <a:t>근절</a:t>
            </a:r>
            <a:r>
              <a:rPr lang="en-US" altLang="ko-KR" sz="1000" b="1" dirty="0">
                <a:latin typeface="+mn-ea"/>
              </a:rPr>
              <a:t>: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환경에서 위협을 어떻게 제거하나요</a:t>
            </a:r>
            <a:r>
              <a:rPr lang="en-US" altLang="ko-KR" sz="1000" dirty="0">
                <a:latin typeface="+mn-ea"/>
              </a:rPr>
              <a:t>?</a:t>
            </a:r>
          </a:p>
          <a:p>
            <a:r>
              <a:rPr lang="en-US" altLang="ko-KR" sz="1000" b="1" dirty="0">
                <a:latin typeface="+mn-ea"/>
              </a:rPr>
              <a:t>  &gt; </a:t>
            </a:r>
            <a:r>
              <a:rPr lang="ko-KR" altLang="en-US" sz="1000" b="1" dirty="0">
                <a:latin typeface="+mn-ea"/>
              </a:rPr>
              <a:t>복구</a:t>
            </a:r>
            <a:r>
              <a:rPr lang="en-US" altLang="ko-KR" sz="1000" b="1" dirty="0">
                <a:latin typeface="+mn-ea"/>
              </a:rPr>
              <a:t>: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영향을 받은 시스템이나 리소스를 어떻게 프로덕션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   </a:t>
            </a:r>
            <a:r>
              <a:rPr lang="ko-KR" altLang="en-US" sz="1000" dirty="0">
                <a:latin typeface="+mn-ea"/>
              </a:rPr>
              <a:t>환경으로 복구하나요</a:t>
            </a:r>
            <a:r>
              <a:rPr lang="en-US" altLang="ko-KR" sz="1000" dirty="0">
                <a:latin typeface="+mn-ea"/>
              </a:rPr>
              <a:t>?</a:t>
            </a:r>
          </a:p>
          <a:p>
            <a:endParaRPr lang="en-US" altLang="ko-KR" sz="1000" dirty="0">
              <a:latin typeface="+mn-ea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n-ea"/>
              </a:rPr>
              <a:t>예상 결과</a:t>
            </a:r>
            <a:r>
              <a:rPr lang="en-US" altLang="ko-KR" sz="1000" b="1" dirty="0">
                <a:latin typeface="+mn-ea"/>
              </a:rPr>
              <a:t>: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 대응 단계 후 </a:t>
            </a:r>
            <a:r>
              <a:rPr lang="ko-KR" altLang="en-US" sz="1000" dirty="0" err="1">
                <a:latin typeface="+mn-ea"/>
              </a:rPr>
              <a:t>플레이북의</a:t>
            </a:r>
            <a:r>
              <a:rPr lang="ko-KR" altLang="en-US" sz="1000" dirty="0">
                <a:latin typeface="+mn-ea"/>
              </a:rPr>
              <a:t> 예상 결과는 무엇인가요</a:t>
            </a:r>
            <a:r>
              <a:rPr lang="en-US" altLang="ko-KR" sz="1000" dirty="0">
                <a:latin typeface="+mn-ea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BE158-A434-1084-696A-B2456D8B9D21}"/>
              </a:ext>
            </a:extLst>
          </p:cNvPr>
          <p:cNvSpPr txBox="1"/>
          <p:nvPr/>
        </p:nvSpPr>
        <p:spPr>
          <a:xfrm>
            <a:off x="869798" y="1130352"/>
            <a:ext cx="8728364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보안 위협 이벤트 대응을 위해 가장 중요한 부분은 </a:t>
            </a:r>
            <a:r>
              <a:rPr lang="ko-KR" altLang="en-US" sz="1100" dirty="0" err="1">
                <a:latin typeface="+mn-ea"/>
              </a:rPr>
              <a:t>플레이북을</a:t>
            </a:r>
            <a:r>
              <a:rPr lang="ko-KR" altLang="en-US" sz="1100" dirty="0">
                <a:latin typeface="+mn-ea"/>
              </a:rPr>
              <a:t> 마련하는 것으로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이벤트 발생 시 표준화된 대응 체계를 통해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  위협에 대한 복구 시간 감소와 인적 오류의 가능성이 </a:t>
            </a:r>
            <a:r>
              <a:rPr lang="ko-KR" altLang="en-US" sz="1100" dirty="0" err="1">
                <a:latin typeface="+mn-ea"/>
              </a:rPr>
              <a:t>줄어듬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798EA-3BF0-E57B-6278-D4E69DC591CD}"/>
              </a:ext>
            </a:extLst>
          </p:cNvPr>
          <p:cNvSpPr txBox="1"/>
          <p:nvPr/>
        </p:nvSpPr>
        <p:spPr>
          <a:xfrm>
            <a:off x="869798" y="1715069"/>
            <a:ext cx="199768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[</a:t>
            </a:r>
            <a:r>
              <a:rPr lang="ko-KR" altLang="en-US" sz="1100" b="1" dirty="0" err="1">
                <a:latin typeface="+mn-ea"/>
              </a:rPr>
              <a:t>플레이북</a:t>
            </a:r>
            <a:r>
              <a:rPr lang="ko-KR" altLang="en-US" sz="1100" b="1" dirty="0">
                <a:latin typeface="+mn-ea"/>
              </a:rPr>
              <a:t> 정의 요건</a:t>
            </a:r>
            <a:r>
              <a:rPr lang="en-US" altLang="ko-KR" sz="1100" b="1" dirty="0">
                <a:latin typeface="+mn-ea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32CB0-D43F-695F-A09D-C46093A6AD14}"/>
              </a:ext>
            </a:extLst>
          </p:cNvPr>
          <p:cNvSpPr txBox="1"/>
          <p:nvPr/>
        </p:nvSpPr>
        <p:spPr>
          <a:xfrm>
            <a:off x="4855872" y="1715069"/>
            <a:ext cx="199768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[</a:t>
            </a:r>
            <a:r>
              <a:rPr lang="ko-KR" altLang="en-US" sz="1100" b="1" dirty="0" err="1">
                <a:latin typeface="+mn-ea"/>
              </a:rPr>
              <a:t>플레이북</a:t>
            </a:r>
            <a:r>
              <a:rPr lang="ko-KR" altLang="en-US" sz="1100" b="1" dirty="0">
                <a:latin typeface="+mn-ea"/>
              </a:rPr>
              <a:t> 예시</a:t>
            </a:r>
            <a:r>
              <a:rPr lang="en-US" altLang="ko-KR" sz="1100" b="1" dirty="0">
                <a:latin typeface="+mn-ea"/>
              </a:rPr>
              <a:t>]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24173E1-167B-AABF-DB29-7FAAB630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382" y="2028616"/>
            <a:ext cx="3388497" cy="40927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06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56781"/>
            <a:ext cx="8840788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699845" y="1103952"/>
            <a:ext cx="6761100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3. </a:t>
            </a:r>
            <a:r>
              <a:rPr lang="ko-KR" altLang="en-US" dirty="0">
                <a:latin typeface="맑은 고딕"/>
                <a:ea typeface="맑은 고딕"/>
              </a:rPr>
              <a:t>리소스 자산 관리 대상 내 </a:t>
            </a:r>
            <a:r>
              <a:rPr lang="en-US" altLang="ko-KR" dirty="0">
                <a:latin typeface="맑은 고딕"/>
                <a:ea typeface="맑은 고딕"/>
              </a:rPr>
              <a:t>IAM </a:t>
            </a:r>
            <a:r>
              <a:rPr lang="ko-KR" altLang="en-US" dirty="0">
                <a:latin typeface="맑은 고딕"/>
                <a:ea typeface="맑은 고딕"/>
              </a:rPr>
              <a:t>리소스 항목 추가 필요</a:t>
            </a:r>
            <a:endParaRPr lang="ko-KR" altLang="en-US" b="1" dirty="0"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616" y="1547181"/>
            <a:ext cx="851319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n-ea"/>
              </a:rPr>
              <a:t>EC2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en-US" altLang="ko-KR" sz="1200" b="1" dirty="0" err="1">
                <a:latin typeface="+mn-ea"/>
              </a:rPr>
              <a:t>RDS</a:t>
            </a:r>
            <a:r>
              <a:rPr lang="ko-KR" altLang="en-US" sz="1200" b="1" dirty="0">
                <a:latin typeface="+mn-ea"/>
              </a:rPr>
              <a:t>와 같은 </a:t>
            </a:r>
            <a:r>
              <a:rPr lang="en-US" altLang="ko-KR" sz="1200" b="1" dirty="0">
                <a:latin typeface="+mn-ea"/>
              </a:rPr>
              <a:t>Legacy </a:t>
            </a:r>
            <a:r>
              <a:rPr lang="ko-KR" altLang="en-US" sz="1200" b="1" dirty="0">
                <a:latin typeface="+mn-ea"/>
              </a:rPr>
              <a:t>형태의 리소스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외</a:t>
            </a:r>
            <a:r>
              <a:rPr lang="en-US" altLang="ko-KR" sz="1200" b="1" dirty="0">
                <a:latin typeface="+mn-ea"/>
              </a:rPr>
              <a:t> IAM </a:t>
            </a:r>
            <a:r>
              <a:rPr lang="ko-KR" altLang="en-US" sz="1200" b="1" dirty="0">
                <a:latin typeface="+mn-ea"/>
              </a:rPr>
              <a:t>리소스에 대한 자산 관리 필요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  (</a:t>
            </a:r>
            <a:r>
              <a:rPr lang="en-US" altLang="ko-KR" sz="1200" b="1" dirty="0" err="1">
                <a:latin typeface="+mn-ea"/>
              </a:rPr>
              <a:t>IAM</a:t>
            </a:r>
            <a:r>
              <a:rPr lang="en-US" altLang="ko-KR" sz="1200" b="1" dirty="0">
                <a:latin typeface="+mn-ea"/>
              </a:rPr>
              <a:t> User </a:t>
            </a:r>
            <a:r>
              <a:rPr lang="ko-KR" altLang="en-US" sz="1200" b="1" dirty="0">
                <a:latin typeface="+mn-ea"/>
              </a:rPr>
              <a:t>외 </a:t>
            </a:r>
            <a:r>
              <a:rPr lang="en-US" altLang="ko-KR" sz="1200" b="1" dirty="0">
                <a:latin typeface="+mn-ea"/>
              </a:rPr>
              <a:t>Role</a:t>
            </a:r>
            <a:r>
              <a:rPr lang="ko-KR" altLang="en-US" sz="1200" b="1" dirty="0">
                <a:latin typeface="+mn-ea"/>
              </a:rPr>
              <a:t>에 대한 현황</a:t>
            </a:r>
            <a:r>
              <a:rPr lang="en-US" altLang="ko-KR" sz="1200" b="1" dirty="0">
                <a:latin typeface="+mn-ea"/>
              </a:rPr>
              <a:t>, Role</a:t>
            </a:r>
            <a:r>
              <a:rPr lang="ko-KR" altLang="en-US" sz="1200" b="1" dirty="0">
                <a:latin typeface="+mn-ea"/>
              </a:rPr>
              <a:t>에 부여된 </a:t>
            </a:r>
            <a:r>
              <a:rPr lang="en-US" altLang="ko-KR" sz="1200" b="1" dirty="0">
                <a:latin typeface="+mn-ea"/>
              </a:rPr>
              <a:t>Policy </a:t>
            </a:r>
            <a:r>
              <a:rPr lang="ko-KR" altLang="en-US" sz="1200" b="1" dirty="0">
                <a:latin typeface="+mn-ea"/>
              </a:rPr>
              <a:t>정보 포함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012" y="2484938"/>
            <a:ext cx="87283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1) </a:t>
            </a:r>
            <a:r>
              <a:rPr lang="ko-KR" altLang="en-US" sz="1100" dirty="0">
                <a:latin typeface="+mn-ea"/>
              </a:rPr>
              <a:t>개발자가 </a:t>
            </a:r>
            <a:r>
              <a:rPr lang="en-US" altLang="ko-KR" sz="1100" dirty="0" err="1">
                <a:latin typeface="+mn-ea"/>
              </a:rPr>
              <a:t>Git</a:t>
            </a:r>
            <a:r>
              <a:rPr lang="en-US" altLang="ko-KR" sz="1100" dirty="0">
                <a:latin typeface="+mn-ea"/>
              </a:rPr>
              <a:t> Public Repository</a:t>
            </a:r>
            <a:r>
              <a:rPr lang="ko-KR" altLang="en-US" sz="1100" dirty="0">
                <a:latin typeface="+mn-ea"/>
              </a:rPr>
              <a:t>에 </a:t>
            </a:r>
            <a:r>
              <a:rPr lang="en-US" altLang="ko-KR" sz="1100" dirty="0">
                <a:latin typeface="+mn-ea"/>
              </a:rPr>
              <a:t>Admin </a:t>
            </a:r>
            <a:r>
              <a:rPr lang="ko-KR" altLang="en-US" sz="1100" dirty="0">
                <a:latin typeface="+mn-ea"/>
              </a:rPr>
              <a:t>권한을 가진 </a:t>
            </a:r>
            <a:r>
              <a:rPr lang="en-US" altLang="ko-KR" sz="1100" dirty="0" err="1">
                <a:latin typeface="+mn-ea"/>
              </a:rPr>
              <a:t>AccessKey</a:t>
            </a:r>
            <a:r>
              <a:rPr lang="en-US" altLang="ko-KR" sz="1100" dirty="0">
                <a:latin typeface="+mn-ea"/>
              </a:rPr>
              <a:t>/</a:t>
            </a:r>
            <a:r>
              <a:rPr lang="en-US" altLang="ko-KR" sz="1100" dirty="0" err="1">
                <a:latin typeface="+mn-ea"/>
              </a:rPr>
              <a:t>SecretKey</a:t>
            </a:r>
            <a:r>
              <a:rPr lang="ko-KR" altLang="en-US" sz="1100" dirty="0">
                <a:latin typeface="+mn-ea"/>
              </a:rPr>
              <a:t>를 업로드하는 실수 발생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 Admin </a:t>
            </a:r>
            <a:r>
              <a:rPr lang="ko-KR" altLang="en-US" sz="1100" dirty="0">
                <a:latin typeface="+mn-ea"/>
              </a:rPr>
              <a:t>권한을 획득한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악성 행위자는 아래와 같은 인증 정보를 생성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  - </a:t>
            </a:r>
            <a:r>
              <a:rPr lang="en-US" altLang="ko-KR" sz="1100" dirty="0" err="1">
                <a:latin typeface="+mn-ea"/>
              </a:rPr>
              <a:t>AdministratorAccess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권한을 가진 </a:t>
            </a:r>
            <a:r>
              <a:rPr lang="en-US" altLang="ko-KR" sz="1100" dirty="0" err="1">
                <a:latin typeface="+mn-ea"/>
              </a:rPr>
              <a:t>IAM</a:t>
            </a:r>
            <a:r>
              <a:rPr lang="en-US" altLang="ko-KR" sz="1100" dirty="0">
                <a:latin typeface="+mn-ea"/>
              </a:rPr>
              <a:t> User </a:t>
            </a:r>
            <a:r>
              <a:rPr lang="ko-KR" altLang="en-US" sz="1100" dirty="0">
                <a:latin typeface="+mn-ea"/>
              </a:rPr>
              <a:t>다수 생성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사용자명 </a:t>
            </a:r>
            <a:r>
              <a:rPr lang="en-US" altLang="ko-KR" sz="1100" dirty="0">
                <a:latin typeface="+mn-ea"/>
              </a:rPr>
              <a:t>: admin, audit </a:t>
            </a:r>
            <a:r>
              <a:rPr lang="ko-KR" altLang="en-US" sz="1100" dirty="0">
                <a:latin typeface="+mn-ea"/>
              </a:rPr>
              <a:t>등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  - </a:t>
            </a:r>
            <a:r>
              <a:rPr lang="en-US" altLang="ko-KR" sz="1100" dirty="0" err="1">
                <a:latin typeface="+mn-ea"/>
              </a:rPr>
              <a:t>AdministratorAccess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권한을 가진 악성 행위자 계정에 대한 허용 정책이 부여된 </a:t>
            </a:r>
            <a:r>
              <a:rPr lang="en-US" altLang="ko-KR" sz="1100" dirty="0" err="1">
                <a:latin typeface="+mn-ea"/>
              </a:rPr>
              <a:t>IAM</a:t>
            </a:r>
            <a:r>
              <a:rPr lang="en-US" altLang="ko-KR" sz="1100" dirty="0">
                <a:latin typeface="+mn-ea"/>
              </a:rPr>
              <a:t> Assume Role </a:t>
            </a:r>
            <a:r>
              <a:rPr lang="ko-KR" altLang="en-US" sz="1100" dirty="0">
                <a:latin typeface="+mn-ea"/>
              </a:rPr>
              <a:t>생성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2) AWS </a:t>
            </a:r>
            <a:r>
              <a:rPr lang="ko-KR" altLang="en-US" sz="1100" dirty="0">
                <a:latin typeface="+mn-ea"/>
              </a:rPr>
              <a:t>측으로부터 인증 정보 유출 메일을 받은 담당자는 조치를 취했으나</a:t>
            </a:r>
            <a:r>
              <a:rPr lang="en-US" altLang="ko-KR" sz="11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IAM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리소스에 대한 현황 관리가 되고 있지 않아</a:t>
            </a:r>
            <a:r>
              <a:rPr lang="en-US" altLang="ko-KR" sz="11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</a:t>
            </a:r>
            <a:r>
              <a:rPr lang="ko-KR" altLang="en-US" sz="1100" dirty="0">
                <a:latin typeface="+mn-ea"/>
              </a:rPr>
              <a:t>악성 행위자가 생성한 </a:t>
            </a:r>
            <a:r>
              <a:rPr lang="en-US" altLang="ko-KR" sz="1100" dirty="0">
                <a:latin typeface="+mn-ea"/>
              </a:rPr>
              <a:t>Assume Role</a:t>
            </a:r>
            <a:r>
              <a:rPr lang="ko-KR" altLang="en-US" sz="1100" dirty="0">
                <a:latin typeface="+mn-ea"/>
              </a:rPr>
              <a:t>을 삭제하지 않았고</a:t>
            </a:r>
            <a:r>
              <a:rPr lang="en-US" altLang="ko-KR" sz="11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</a:t>
            </a:r>
            <a:r>
              <a:rPr lang="ko-KR" altLang="en-US" sz="1100" dirty="0">
                <a:latin typeface="+mn-ea"/>
              </a:rPr>
              <a:t>이후 새벽 시간에 악성 행위자는 해당 </a:t>
            </a:r>
            <a:r>
              <a:rPr lang="en-US" altLang="ko-KR" sz="1100" dirty="0">
                <a:latin typeface="+mn-ea"/>
              </a:rPr>
              <a:t>Role</a:t>
            </a:r>
            <a:r>
              <a:rPr lang="ko-KR" altLang="en-US" sz="1100" dirty="0">
                <a:latin typeface="+mn-ea"/>
              </a:rPr>
              <a:t>을 통해</a:t>
            </a:r>
            <a:r>
              <a:rPr lang="en-US" altLang="ko-KR" sz="11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Admin </a:t>
            </a:r>
            <a:r>
              <a:rPr lang="ko-KR" altLang="en-US" sz="1100" dirty="0">
                <a:latin typeface="+mn-ea"/>
              </a:rPr>
              <a:t>권한의 사용자를 만들어</a:t>
            </a:r>
            <a:r>
              <a:rPr lang="en-US" altLang="ko-KR" sz="1100" dirty="0">
                <a:latin typeface="+mn-ea"/>
              </a:rPr>
              <a:t>, ECS </a:t>
            </a:r>
            <a:r>
              <a:rPr lang="ko-KR" altLang="en-US" sz="1100" dirty="0">
                <a:latin typeface="+mn-ea"/>
              </a:rPr>
              <a:t>인스턴스 </a:t>
            </a:r>
            <a:r>
              <a:rPr lang="en-US" altLang="ko-KR" sz="1100" dirty="0">
                <a:latin typeface="+mn-ea"/>
              </a:rPr>
              <a:t>500</a:t>
            </a:r>
            <a:r>
              <a:rPr lang="ko-KR" altLang="en-US" sz="1100" dirty="0">
                <a:latin typeface="+mn-ea"/>
              </a:rPr>
              <a:t>대를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</a:t>
            </a:r>
            <a:r>
              <a:rPr lang="ko-KR" altLang="en-US" sz="1100" dirty="0">
                <a:latin typeface="+mn-ea"/>
              </a:rPr>
              <a:t>통해 가상 화폐 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채굴에 악용함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3) AWS </a:t>
            </a:r>
            <a:r>
              <a:rPr lang="ko-KR" altLang="en-US" sz="1100" dirty="0">
                <a:latin typeface="+mn-ea"/>
              </a:rPr>
              <a:t>서비스 비용이 급상승하여 이상함을 감지한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MSP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업체가 </a:t>
            </a:r>
            <a:r>
              <a:rPr lang="en-US" altLang="ko-KR" sz="1100" dirty="0">
                <a:latin typeface="+mn-ea"/>
              </a:rPr>
              <a:t>3</a:t>
            </a:r>
            <a:r>
              <a:rPr lang="ko-KR" altLang="en-US" sz="1100" dirty="0" err="1">
                <a:latin typeface="+mn-ea"/>
              </a:rPr>
              <a:t>시간만에</a:t>
            </a:r>
            <a:r>
              <a:rPr lang="ko-KR" altLang="en-US" sz="1100" dirty="0">
                <a:latin typeface="+mn-ea"/>
              </a:rPr>
              <a:t> 담당자에게 연락을 취했으나</a:t>
            </a:r>
            <a:r>
              <a:rPr lang="en-US" altLang="ko-KR" sz="11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2</a:t>
            </a:r>
            <a:r>
              <a:rPr lang="ko-KR" altLang="en-US" sz="1100" dirty="0">
                <a:latin typeface="+mn-ea"/>
              </a:rPr>
              <a:t>천만원이 넘는 서비스 비용 발생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</a:t>
            </a:r>
            <a:endParaRPr lang="ko-KR" altLang="en-US" sz="1100" dirty="0"/>
          </a:p>
        </p:txBody>
      </p:sp>
      <p:sp>
        <p:nvSpPr>
          <p:cNvPr id="12" name="텍스트 개체 틀 10"/>
          <p:cNvSpPr txBox="1">
            <a:spLocks/>
          </p:cNvSpPr>
          <p:nvPr/>
        </p:nvSpPr>
        <p:spPr>
          <a:xfrm>
            <a:off x="453000" y="285435"/>
            <a:ext cx="7501298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1" kern="1200" spc="-6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/>
                <a:ea typeface="맑은 고딕"/>
              </a:rPr>
              <a:t>관리적 제언 </a:t>
            </a:r>
            <a:r>
              <a:rPr lang="en-US" altLang="ko-KR" dirty="0">
                <a:latin typeface="맑은 고딕"/>
                <a:ea typeface="맑은 고딕"/>
              </a:rPr>
              <a:t>(3)</a:t>
            </a: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7816" y="2203342"/>
            <a:ext cx="8513198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[</a:t>
            </a:r>
            <a:r>
              <a:rPr lang="ko-KR" altLang="en-US" sz="1100" dirty="0">
                <a:latin typeface="+mn-ea"/>
              </a:rPr>
              <a:t>타사 계정 침해 사례</a:t>
            </a:r>
            <a:r>
              <a:rPr lang="en-US" altLang="ko-KR" sz="1100" dirty="0">
                <a:latin typeface="+mn-ea"/>
              </a:rPr>
              <a:t>]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26" y="4138227"/>
            <a:ext cx="4478338" cy="190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0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56781"/>
            <a:ext cx="8840788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699844" y="1103952"/>
            <a:ext cx="7611449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4. AWS WAF Managed Rule </a:t>
            </a:r>
            <a:r>
              <a:rPr lang="ko-KR" altLang="en-US" dirty="0">
                <a:latin typeface="맑은 고딕"/>
                <a:ea typeface="맑은 고딕"/>
              </a:rPr>
              <a:t>버전 관리 필요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1616" y="1547181"/>
            <a:ext cx="8513198" cy="6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Managed Ruleset</a:t>
            </a:r>
            <a:r>
              <a:rPr lang="ko-KR" altLang="en-US" sz="1200" b="1" dirty="0">
                <a:latin typeface="+mn-ea"/>
              </a:rPr>
              <a:t> 별 </a:t>
            </a:r>
            <a:r>
              <a:rPr lang="en-US" altLang="ko-KR" sz="1200" b="1" dirty="0">
                <a:latin typeface="+mn-ea"/>
              </a:rPr>
              <a:t>Default </a:t>
            </a:r>
            <a:r>
              <a:rPr lang="ko-KR" altLang="en-US" sz="1200" b="1" dirty="0">
                <a:latin typeface="+mn-ea"/>
              </a:rPr>
              <a:t>버전을 사용하고 있는 상태로</a:t>
            </a:r>
            <a:r>
              <a:rPr lang="en-US" altLang="ko-KR" sz="1200" b="1" dirty="0">
                <a:latin typeface="+mn-ea"/>
              </a:rPr>
              <a:t>, Default </a:t>
            </a:r>
            <a:r>
              <a:rPr lang="ko-KR" altLang="en-US" sz="1200" b="1" dirty="0">
                <a:latin typeface="+mn-ea"/>
              </a:rPr>
              <a:t>버전 변경에 대한 알림을 받거나</a:t>
            </a:r>
            <a:r>
              <a:rPr lang="en-US" altLang="ko-KR" sz="12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  </a:t>
            </a:r>
            <a:r>
              <a:rPr lang="ko-KR" altLang="en-US" sz="1200" b="1" dirty="0">
                <a:latin typeface="+mn-ea"/>
              </a:rPr>
              <a:t>버전 지정 사용</a:t>
            </a:r>
            <a:r>
              <a:rPr lang="en-US" altLang="ko-KR" sz="1200" b="1" dirty="0">
                <a:latin typeface="+mn-ea"/>
              </a:rPr>
              <a:t>(+</a:t>
            </a:r>
            <a:r>
              <a:rPr lang="ko-KR" altLang="en-US" sz="1200" b="1" dirty="0">
                <a:latin typeface="+mn-ea"/>
              </a:rPr>
              <a:t>주기적인 업데이트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으로 예기치 않은 </a:t>
            </a:r>
            <a:r>
              <a:rPr lang="ko-KR" altLang="en-US" sz="1200" b="1" dirty="0" err="1">
                <a:latin typeface="+mn-ea"/>
              </a:rPr>
              <a:t>오탐으로</a:t>
            </a:r>
            <a:r>
              <a:rPr lang="ko-KR" altLang="en-US" sz="1200" b="1" dirty="0">
                <a:latin typeface="+mn-ea"/>
              </a:rPr>
              <a:t> 인한 장애 발생 가능성 제거 필요</a:t>
            </a:r>
            <a:endParaRPr lang="ko-KR" altLang="en-US" sz="1200" b="1" dirty="0"/>
          </a:p>
        </p:txBody>
      </p:sp>
      <p:sp>
        <p:nvSpPr>
          <p:cNvPr id="12" name="텍스트 개체 틀 10"/>
          <p:cNvSpPr txBox="1">
            <a:spLocks/>
          </p:cNvSpPr>
          <p:nvPr/>
        </p:nvSpPr>
        <p:spPr>
          <a:xfrm>
            <a:off x="453000" y="285435"/>
            <a:ext cx="7501298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1" kern="1200" spc="-6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/>
                <a:ea typeface="맑은 고딕"/>
              </a:rPr>
              <a:t>관리적 제언 </a:t>
            </a:r>
            <a:r>
              <a:rPr lang="en-US" altLang="ko-KR" dirty="0">
                <a:latin typeface="맑은 고딕"/>
                <a:ea typeface="맑은 고딕"/>
              </a:rPr>
              <a:t>(4)</a:t>
            </a: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9798" y="2191238"/>
            <a:ext cx="8728364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1) Default </a:t>
            </a:r>
            <a:r>
              <a:rPr lang="ko-KR" altLang="en-US" sz="1100" dirty="0">
                <a:latin typeface="+mn-ea"/>
              </a:rPr>
              <a:t>버전 지정 시 </a:t>
            </a:r>
            <a:r>
              <a:rPr lang="en-US" altLang="ko-KR" sz="1100" dirty="0">
                <a:latin typeface="+mn-ea"/>
              </a:rPr>
              <a:t>AWS</a:t>
            </a:r>
            <a:r>
              <a:rPr lang="ko-KR" altLang="en-US" sz="1100" dirty="0">
                <a:latin typeface="+mn-ea"/>
              </a:rPr>
              <a:t>에 의해 비 주기적으로 사용하는 기본 버전이 변경됨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2) Ruleset </a:t>
            </a:r>
            <a:r>
              <a:rPr lang="ko-KR" altLang="en-US" sz="1100" dirty="0">
                <a:latin typeface="+mn-ea"/>
              </a:rPr>
              <a:t>변경 시 새로운 패턴이 추가되거나 변경되며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변경된 패턴에 따른 </a:t>
            </a:r>
            <a:r>
              <a:rPr lang="ko-KR" altLang="en-US" sz="1100" dirty="0" err="1">
                <a:latin typeface="+mn-ea"/>
              </a:rPr>
              <a:t>오탐</a:t>
            </a:r>
            <a:r>
              <a:rPr lang="ko-KR" altLang="en-US" sz="1100" dirty="0">
                <a:latin typeface="+mn-ea"/>
              </a:rPr>
              <a:t> 발생 가능성 존재 </a:t>
            </a:r>
            <a:r>
              <a:rPr lang="en-US" altLang="ko-KR" sz="1100" dirty="0">
                <a:latin typeface="+mn-ea"/>
              </a:rPr>
              <a:t>(CJ </a:t>
            </a:r>
            <a:r>
              <a:rPr lang="ko-KR" altLang="en-US" sz="1100" dirty="0">
                <a:latin typeface="+mn-ea"/>
              </a:rPr>
              <a:t>계열사 내 사례 존재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3) </a:t>
            </a:r>
            <a:r>
              <a:rPr lang="ko-KR" altLang="en-US" sz="1100" dirty="0">
                <a:latin typeface="+mn-ea"/>
              </a:rPr>
              <a:t>기본적으로 </a:t>
            </a:r>
            <a:r>
              <a:rPr lang="en-US" altLang="ko-KR" sz="1100" dirty="0">
                <a:latin typeface="+mn-ea"/>
              </a:rPr>
              <a:t>Default </a:t>
            </a:r>
            <a:r>
              <a:rPr lang="ko-KR" altLang="en-US" sz="1100" dirty="0">
                <a:latin typeface="+mn-ea"/>
              </a:rPr>
              <a:t>버전 변경 시 사용자에게 개별 공지되지 않으며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사용자가 인지 하지 못한 패턴 업데이트 후</a:t>
            </a:r>
            <a:r>
              <a:rPr lang="en-US" altLang="ko-KR" sz="11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</a:t>
            </a:r>
            <a:r>
              <a:rPr lang="ko-KR" altLang="en-US" sz="1100" dirty="0" err="1">
                <a:latin typeface="+mn-ea"/>
              </a:rPr>
              <a:t>오탐</a:t>
            </a:r>
            <a:r>
              <a:rPr lang="ko-KR" altLang="en-US" sz="1100" dirty="0">
                <a:latin typeface="+mn-ea"/>
              </a:rPr>
              <a:t> 발생으로 예기치 않은 장애 발생 가능성 있음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786177-21C0-64C4-C6B7-766856E40EDE}"/>
              </a:ext>
            </a:extLst>
          </p:cNvPr>
          <p:cNvSpPr txBox="1"/>
          <p:nvPr/>
        </p:nvSpPr>
        <p:spPr>
          <a:xfrm>
            <a:off x="869798" y="3313050"/>
            <a:ext cx="8728364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[SQLi</a:t>
            </a:r>
            <a:r>
              <a:rPr lang="ko-KR" altLang="en-US" sz="1100" b="1" dirty="0">
                <a:latin typeface="+mn-ea"/>
              </a:rPr>
              <a:t> 버전 별 탐지 패턴 차이</a:t>
            </a:r>
            <a:r>
              <a:rPr lang="en-US" altLang="ko-KR" sz="1100" b="1" dirty="0"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9EAAE6-7609-868B-B330-F4978D0F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70" y="3673536"/>
            <a:ext cx="3664213" cy="9767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249AE4-261F-38C7-4322-AFDAB6FF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70" y="4719450"/>
            <a:ext cx="3664213" cy="10131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D2CCFA-3568-C0E4-A7E4-82B66028A2C4}"/>
              </a:ext>
            </a:extLst>
          </p:cNvPr>
          <p:cNvSpPr/>
          <p:nvPr/>
        </p:nvSpPr>
        <p:spPr>
          <a:xfrm>
            <a:off x="2217113" y="5268894"/>
            <a:ext cx="1178726" cy="425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B238C0-D8E5-BF07-B0A6-D53B823DB0BA}"/>
              </a:ext>
            </a:extLst>
          </p:cNvPr>
          <p:cNvSpPr txBox="1"/>
          <p:nvPr/>
        </p:nvSpPr>
        <p:spPr>
          <a:xfrm>
            <a:off x="914188" y="5740731"/>
            <a:ext cx="3364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- URI</a:t>
            </a:r>
            <a:r>
              <a:rPr lang="ko-KR" altLang="en-US" sz="900" dirty="0">
                <a:latin typeface="+mn-ea"/>
              </a:rPr>
              <a:t>에 포함된 </a:t>
            </a:r>
            <a:r>
              <a:rPr lang="en-US" altLang="ko-KR" sz="900" dirty="0">
                <a:latin typeface="+mn-ea"/>
              </a:rPr>
              <a:t>SQLi </a:t>
            </a:r>
            <a:r>
              <a:rPr lang="ko-KR" altLang="en-US" sz="900" dirty="0">
                <a:latin typeface="+mn-ea"/>
              </a:rPr>
              <a:t>공격 구문을 검사하는 패턴이 신규 추가</a:t>
            </a:r>
            <a:endParaRPr lang="en-US" altLang="ko-KR" sz="9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BDB115-498C-82D8-29BC-69A9EE28CB28}"/>
              </a:ext>
            </a:extLst>
          </p:cNvPr>
          <p:cNvSpPr txBox="1"/>
          <p:nvPr/>
        </p:nvSpPr>
        <p:spPr>
          <a:xfrm>
            <a:off x="4848428" y="3313050"/>
            <a:ext cx="38316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[Default </a:t>
            </a:r>
            <a:r>
              <a:rPr lang="ko-KR" altLang="en-US" sz="1100" b="1" dirty="0">
                <a:latin typeface="+mn-ea"/>
              </a:rPr>
              <a:t>버전 변경 알림 수신</a:t>
            </a:r>
            <a:r>
              <a:rPr lang="en-US" altLang="ko-KR" sz="1100" b="1" dirty="0"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D878589-336E-7A1E-6397-975F5B416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382" y="3660678"/>
            <a:ext cx="3629326" cy="20704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24B134-9665-38D7-721E-A361C39E6433}"/>
              </a:ext>
            </a:extLst>
          </p:cNvPr>
          <p:cNvSpPr/>
          <p:nvPr/>
        </p:nvSpPr>
        <p:spPr>
          <a:xfrm>
            <a:off x="4955381" y="4395836"/>
            <a:ext cx="3109981" cy="2516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714A10-FCB2-1CEB-1598-FD513FE6DCE9}"/>
              </a:ext>
            </a:extLst>
          </p:cNvPr>
          <p:cNvSpPr txBox="1"/>
          <p:nvPr/>
        </p:nvSpPr>
        <p:spPr>
          <a:xfrm>
            <a:off x="4900261" y="5740731"/>
            <a:ext cx="41682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- Amazon </a:t>
            </a:r>
            <a:r>
              <a:rPr lang="en-US" altLang="ko-KR" sz="900" dirty="0" err="1">
                <a:latin typeface="+mn-ea"/>
              </a:rPr>
              <a:t>SNS</a:t>
            </a:r>
            <a:r>
              <a:rPr lang="ko-KR" altLang="en-US" sz="900" dirty="0">
                <a:latin typeface="+mn-ea"/>
              </a:rPr>
              <a:t>를 통해 </a:t>
            </a:r>
            <a:r>
              <a:rPr lang="en-US" altLang="ko-KR" sz="900" dirty="0">
                <a:latin typeface="+mn-ea"/>
              </a:rPr>
              <a:t>Default </a:t>
            </a:r>
            <a:r>
              <a:rPr lang="ko-KR" altLang="en-US" sz="900" dirty="0">
                <a:latin typeface="+mn-ea"/>
              </a:rPr>
              <a:t>버전 변경 시 메일로 사전 공지 알림 수신</a:t>
            </a:r>
            <a:endParaRPr lang="en-US" altLang="ko-KR" sz="900" dirty="0">
              <a:latin typeface="+mn-ea"/>
            </a:endParaRPr>
          </a:p>
          <a:p>
            <a:r>
              <a:rPr lang="en-US" altLang="ko-KR" sz="900" dirty="0">
                <a:latin typeface="+mn-ea"/>
              </a:rPr>
              <a:t>  (</a:t>
            </a:r>
            <a:r>
              <a:rPr lang="ko-KR" altLang="en-US" sz="900" dirty="0">
                <a:latin typeface="+mn-ea"/>
              </a:rPr>
              <a:t>설정 방법 </a:t>
            </a:r>
            <a:r>
              <a:rPr lang="ko-KR" altLang="en-US" sz="900" dirty="0">
                <a:latin typeface="+mn-ea"/>
                <a:hlinkClick r:id="rId5"/>
              </a:rPr>
              <a:t>링크</a:t>
            </a:r>
            <a:r>
              <a:rPr lang="en-US" altLang="ko-KR" sz="900" dirty="0">
                <a:latin typeface="+mn-ea"/>
              </a:rPr>
              <a:t>)</a:t>
            </a:r>
          </a:p>
          <a:p>
            <a:r>
              <a:rPr lang="en-US" altLang="ko-KR" sz="900" dirty="0">
                <a:latin typeface="+mn-ea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82362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6C690-CF1C-5126-BB70-5FB0E71C2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8AFB4D-4F3B-F02A-942F-13777C2D0A40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A7DBC9-F242-7F61-5F88-B89E555CD863}"/>
              </a:ext>
            </a:extLst>
          </p:cNvPr>
          <p:cNvSpPr/>
          <p:nvPr/>
        </p:nvSpPr>
        <p:spPr>
          <a:xfrm>
            <a:off x="534988" y="956781"/>
            <a:ext cx="8840788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87C57AF2-D580-6CB4-8997-AE620ADCA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844" y="1103952"/>
            <a:ext cx="7611449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5. IAM </a:t>
            </a:r>
            <a:r>
              <a:rPr lang="ko-KR" altLang="en-US" dirty="0">
                <a:latin typeface="맑은 고딕"/>
                <a:ea typeface="맑은 고딕"/>
              </a:rPr>
              <a:t>사용자 네이밍 규칙 정의 필요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67733-EE35-8390-2F09-AEAC26FF352D}"/>
              </a:ext>
            </a:extLst>
          </p:cNvPr>
          <p:cNvSpPr txBox="1"/>
          <p:nvPr/>
        </p:nvSpPr>
        <p:spPr>
          <a:xfrm>
            <a:off x="721616" y="1547181"/>
            <a:ext cx="8513198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식별이 어렵거나 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태그 </a:t>
            </a:r>
            <a:r>
              <a:rPr lang="ko-KR" altLang="en-US" sz="1200" b="1" dirty="0" err="1">
                <a:latin typeface="+mn-ea"/>
              </a:rPr>
              <a:t>미존재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네이밍룰이</a:t>
            </a:r>
            <a:r>
              <a:rPr lang="ko-KR" altLang="en-US" sz="1200" b="1" dirty="0">
                <a:latin typeface="+mn-ea"/>
              </a:rPr>
              <a:t> 일관되지 않은 </a:t>
            </a:r>
            <a:r>
              <a:rPr lang="en-US" altLang="ko-KR" sz="1200" b="1" dirty="0">
                <a:latin typeface="+mn-ea"/>
              </a:rPr>
              <a:t>IAM </a:t>
            </a:r>
            <a:r>
              <a:rPr lang="ko-KR" altLang="en-US" sz="1200" b="1" dirty="0">
                <a:latin typeface="+mn-ea"/>
              </a:rPr>
              <a:t>사용자가 다수 존재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  </a:t>
            </a:r>
            <a:r>
              <a:rPr lang="ko-KR" altLang="en-US" sz="1200" b="1" dirty="0">
                <a:latin typeface="+mn-ea"/>
              </a:rPr>
              <a:t>메일 주소 방식의 사용자명 사용 </a:t>
            </a:r>
            <a:r>
              <a:rPr lang="en-US" altLang="ko-KR" sz="1200" b="1" dirty="0">
                <a:latin typeface="+mn-ea"/>
              </a:rPr>
              <a:t>or </a:t>
            </a:r>
            <a:r>
              <a:rPr lang="ko-KR" altLang="en-US" sz="1200" b="1" dirty="0">
                <a:latin typeface="+mn-ea"/>
              </a:rPr>
              <a:t>태그를 통한 사용자 정보 기입 필요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   </a:t>
            </a:r>
          </a:p>
          <a:p>
            <a:pPr>
              <a:lnSpc>
                <a:spcPct val="150000"/>
              </a:lnSpc>
            </a:pPr>
            <a:endParaRPr lang="ko-KR" altLang="en-US" sz="1200" b="1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06A4676F-5C35-38B9-07BA-055D112CE61C}"/>
              </a:ext>
            </a:extLst>
          </p:cNvPr>
          <p:cNvSpPr txBox="1">
            <a:spLocks/>
          </p:cNvSpPr>
          <p:nvPr/>
        </p:nvSpPr>
        <p:spPr>
          <a:xfrm>
            <a:off x="453000" y="285435"/>
            <a:ext cx="7501298" cy="3883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1" kern="1200" spc="-6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/>
                <a:ea typeface="맑은 고딕"/>
              </a:rPr>
              <a:t>관리적 제언 </a:t>
            </a:r>
            <a:r>
              <a:rPr lang="en-US" altLang="ko-KR" dirty="0">
                <a:latin typeface="맑은 고딕"/>
                <a:ea typeface="맑은 고딕"/>
              </a:rPr>
              <a:t>(5)</a:t>
            </a: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6A89B-97B5-FBA8-8125-3D8FB8A3A930}"/>
              </a:ext>
            </a:extLst>
          </p:cNvPr>
          <p:cNvSpPr txBox="1"/>
          <p:nvPr/>
        </p:nvSpPr>
        <p:spPr>
          <a:xfrm>
            <a:off x="869798" y="2191238"/>
            <a:ext cx="8728364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보안 </a:t>
            </a:r>
            <a:r>
              <a:rPr lang="ko-KR" altLang="en-US" sz="1100" dirty="0" err="1">
                <a:latin typeface="+mn-ea"/>
              </a:rPr>
              <a:t>인시던트</a:t>
            </a:r>
            <a:r>
              <a:rPr lang="ko-KR" altLang="en-US" sz="1100" dirty="0">
                <a:latin typeface="+mn-ea"/>
              </a:rPr>
              <a:t> 발생 시 빠른 주체 확인을 위해 사용자 명은 식별 가능해야 함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일부 사용자의 경우 태그로 사용자명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부서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담당 서비스가 기입되어 있지만 태그가 누락된 사용자도 다수 존재함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그룹 권장 방식은 메일 주소로 </a:t>
            </a:r>
            <a:r>
              <a:rPr lang="en-US" altLang="ko-KR" sz="1100" dirty="0">
                <a:latin typeface="+mn-ea"/>
              </a:rPr>
              <a:t>IAM </a:t>
            </a:r>
            <a:r>
              <a:rPr lang="ko-KR" altLang="en-US" sz="1100" dirty="0">
                <a:latin typeface="+mn-ea"/>
              </a:rPr>
              <a:t>사용자명 사용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대다수 계열사 해당 방식 사용 중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852E98-1114-E3FD-FF23-722B06E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04" y="3125888"/>
            <a:ext cx="7262928" cy="22326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B37BBC-D47B-41D1-9B7A-56421ABA2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93" y="4302158"/>
            <a:ext cx="5052706" cy="173451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8B1B2-34DB-D1F0-7B06-8C16B4873FB6}"/>
              </a:ext>
            </a:extLst>
          </p:cNvPr>
          <p:cNvSpPr/>
          <p:nvPr/>
        </p:nvSpPr>
        <p:spPr>
          <a:xfrm>
            <a:off x="7500619" y="5409612"/>
            <a:ext cx="1341724" cy="5009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6504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94B96-E2C5-032F-3FE0-DD3BA034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61F9BB-8CC0-111E-CBA0-EAEF08AAB196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CA39F-6AFC-15B6-7CF5-1216DCD51384}"/>
              </a:ext>
            </a:extLst>
          </p:cNvPr>
          <p:cNvSpPr txBox="1"/>
          <p:nvPr/>
        </p:nvSpPr>
        <p:spPr>
          <a:xfrm>
            <a:off x="942942" y="2200480"/>
            <a:ext cx="3522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진단 결과 요약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F6D71E-97DA-EEB9-7973-86065CAF686E}"/>
              </a:ext>
            </a:extLst>
          </p:cNvPr>
          <p:cNvSpPr/>
          <p:nvPr/>
        </p:nvSpPr>
        <p:spPr>
          <a:xfrm>
            <a:off x="957600" y="3613780"/>
            <a:ext cx="6551564" cy="142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1.   MLC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계정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(6128-7373-1634)</a:t>
            </a: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2.  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파트너 계정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(5023-2120-2609)</a:t>
            </a: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3.  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외부 대형제휴 연동 계정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(8913-7740-8193)</a:t>
            </a: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4.  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상품기술서 계정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(7166-6776-8578)</a:t>
            </a:r>
          </a:p>
        </p:txBody>
      </p:sp>
    </p:spTree>
    <p:extLst>
      <p:ext uri="{BB962C8B-B14F-4D97-AF65-F5344CB8AC3E}">
        <p14:creationId xmlns:p14="http://schemas.microsoft.com/office/powerpoint/2010/main" val="191957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6BC9-C140-5E76-E043-52BAC5509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174152C-D599-F305-82FD-91E96DB5E0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800" dirty="0">
                <a:latin typeface="+mj-ea"/>
                <a:ea typeface="+mj-ea"/>
              </a:rPr>
              <a:t>진단 결과 요약 </a:t>
            </a:r>
            <a:r>
              <a:rPr lang="en-US" altLang="ko-KR" sz="1800" dirty="0">
                <a:latin typeface="+mj-ea"/>
                <a:ea typeface="+mj-ea"/>
              </a:rPr>
              <a:t>(MLC </a:t>
            </a:r>
            <a:r>
              <a:rPr lang="ko-KR" altLang="en-US" dirty="0">
                <a:latin typeface="+mj-ea"/>
                <a:ea typeface="+mj-ea"/>
              </a:rPr>
              <a:t>계정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11D7A34-E31B-CEE2-2C15-5DF63C6C5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282644"/>
              </p:ext>
            </p:extLst>
          </p:nvPr>
        </p:nvGraphicFramePr>
        <p:xfrm>
          <a:off x="452927" y="1114295"/>
          <a:ext cx="2129256" cy="1725470"/>
        </p:xfrm>
        <a:graphic>
          <a:graphicData uri="http://schemas.openxmlformats.org/drawingml/2006/table">
            <a:tbl>
              <a:tblPr firstRow="1" bandRow="1"/>
              <a:tblGrid>
                <a:gridCol w="833256">
                  <a:extLst>
                    <a:ext uri="{9D8B030D-6E8A-4147-A177-3AD203B41FA5}">
                      <a16:colId xmlns:a16="http://schemas.microsoft.com/office/drawing/2014/main" val="153644148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297592757"/>
                    </a:ext>
                  </a:extLst>
                </a:gridCol>
              </a:tblGrid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CSP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3511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진단 환경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MLC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211150"/>
                  </a:ext>
                </a:extLst>
              </a:tr>
              <a:tr h="3450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계정 </a:t>
                      </a:r>
                      <a:r>
                        <a:rPr lang="en-US" altLang="ko-KR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6128-7373-1634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78826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진단 일자</a:t>
                      </a:r>
                      <a:endParaRPr lang="en-US" altLang="ko-KR" sz="900" b="1" kern="0" spc="-6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2025-07-03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05637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규정 </a:t>
                      </a:r>
                      <a:r>
                        <a:rPr lang="ko-KR" altLang="en-US" sz="900" b="1" kern="0" spc="-6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준수율</a:t>
                      </a:r>
                      <a:endParaRPr lang="ko-KR" altLang="en-US" sz="900" b="1" kern="0" spc="-6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78.0%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67434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916FC052-4CAA-7CB1-07C4-8538B75E15D5}"/>
              </a:ext>
            </a:extLst>
          </p:cNvPr>
          <p:cNvSpPr/>
          <p:nvPr/>
        </p:nvSpPr>
        <p:spPr>
          <a:xfrm>
            <a:off x="453000" y="903022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결과 요약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8716AA-F4ED-0BB1-F8A6-F77A2DC2DBDD}"/>
              </a:ext>
            </a:extLst>
          </p:cNvPr>
          <p:cNvSpPr/>
          <p:nvPr/>
        </p:nvSpPr>
        <p:spPr>
          <a:xfrm>
            <a:off x="453000" y="3124554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점검 항목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949A6A-860D-98E8-AE52-B4FBAEEDDD55}"/>
              </a:ext>
            </a:extLst>
          </p:cNvPr>
          <p:cNvSpPr/>
          <p:nvPr/>
        </p:nvSpPr>
        <p:spPr>
          <a:xfrm>
            <a:off x="4953000" y="3124554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주요 이슈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2F12066B-666A-12D6-7CF4-66F0F9A6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190319"/>
              </p:ext>
            </p:extLst>
          </p:nvPr>
        </p:nvGraphicFramePr>
        <p:xfrm>
          <a:off x="6775171" y="1112684"/>
          <a:ext cx="2688111" cy="1942965"/>
        </p:xfrm>
        <a:graphic>
          <a:graphicData uri="http://schemas.openxmlformats.org/drawingml/2006/table">
            <a:tbl>
              <a:tblPr firstRow="1" bandRow="1"/>
              <a:tblGrid>
                <a:gridCol w="936000">
                  <a:extLst>
                    <a:ext uri="{9D8B030D-6E8A-4147-A177-3AD203B41FA5}">
                      <a16:colId xmlns:a16="http://schemas.microsoft.com/office/drawing/2014/main" val="1536441489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4117480024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2297592757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3576205984"/>
                    </a:ext>
                  </a:extLst>
                </a:gridCol>
              </a:tblGrid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점검 항목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점검 대상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미준수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준수율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3511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87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86.6%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713944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245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88.6%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75743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48.8%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159032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컨테이너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135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83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38.5%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211150"/>
                  </a:ext>
                </a:extLst>
              </a:tr>
              <a:tr h="2158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81.8%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78826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스토리지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84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75.0%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05637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로깅 정책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17.9%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38440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 관리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85.7%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67434"/>
                  </a:ext>
                </a:extLst>
              </a:tr>
            </a:tbl>
          </a:graphicData>
        </a:graphic>
      </p:graphicFrame>
      <p:sp>
        <p:nvSpPr>
          <p:cNvPr id="36" name="AutoShape 62">
            <a:extLst>
              <a:ext uri="{FF2B5EF4-FFF2-40B4-BE49-F238E27FC236}">
                <a16:creationId xmlns:a16="http://schemas.microsoft.com/office/drawing/2014/main" id="{D5E80882-CEF4-8DA7-7173-2D2B8D313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3333316"/>
            <a:ext cx="1155155" cy="563156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계정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사용자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(13)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AutoShape 64">
            <a:extLst>
              <a:ext uri="{FF2B5EF4-FFF2-40B4-BE49-F238E27FC236}">
                <a16:creationId xmlns:a16="http://schemas.microsoft.com/office/drawing/2014/main" id="{380AF764-EE61-34E9-9377-18C724C7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3313630"/>
            <a:ext cx="702789" cy="581593"/>
          </a:xfrm>
          <a:prstGeom prst="roundRect">
            <a:avLst>
              <a:gd name="adj" fmla="val 5898"/>
            </a:avLst>
          </a:prstGeom>
          <a:noFill/>
          <a:ln w="19050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defTabSz="806318">
              <a:spcBef>
                <a:spcPct val="20000"/>
              </a:spcBef>
              <a:defRPr/>
            </a:pPr>
            <a:endParaRPr lang="ko-KR" altLang="ko-KR" sz="800" kern="0" spc="-60">
              <a:latin typeface="+mn-ea"/>
            </a:endParaRP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2A210601-164C-CCA0-C5F8-E5A6E481FEA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7" y="3333967"/>
            <a:ext cx="3066609" cy="56185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ROOT/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IAM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 권한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ROOT/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IAM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 보안 설정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AccessKey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Policy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등 인증 정보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관리콘솔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사용자 비밀번호 정책 점검 등</a:t>
            </a:r>
          </a:p>
        </p:txBody>
      </p:sp>
      <p:sp>
        <p:nvSpPr>
          <p:cNvPr id="40" name="AutoShape 62">
            <a:extLst>
              <a:ext uri="{FF2B5EF4-FFF2-40B4-BE49-F238E27FC236}">
                <a16:creationId xmlns:a16="http://schemas.microsoft.com/office/drawing/2014/main" id="{9DED51DC-6FFD-9FD4-D7D3-9D6B6C345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3934256"/>
            <a:ext cx="1155155" cy="43967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네트워크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(11)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Rectangle 66">
            <a:extLst>
              <a:ext uri="{FF2B5EF4-FFF2-40B4-BE49-F238E27FC236}">
                <a16:creationId xmlns:a16="http://schemas.microsoft.com/office/drawing/2014/main" id="{FECE788A-02C2-463C-8353-324A21ECF66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3934460"/>
            <a:ext cx="3066609" cy="438661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보안그룹 허용 정책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보안그룹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EIP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사용 여부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ALB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 설정 점검 등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AutoShape 62">
            <a:extLst>
              <a:ext uri="{FF2B5EF4-FFF2-40B4-BE49-F238E27FC236}">
                <a16:creationId xmlns:a16="http://schemas.microsoft.com/office/drawing/2014/main" id="{1B29AFA8-6E23-A3D4-F133-EF4BB4A43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4411718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서버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(5)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Rectangle 66">
            <a:extLst>
              <a:ext uri="{FF2B5EF4-FFF2-40B4-BE49-F238E27FC236}">
                <a16:creationId xmlns:a16="http://schemas.microsoft.com/office/drawing/2014/main" id="{16F59984-1B21-16E6-40E3-5F6C7611F32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4411760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퍼블릭 액세스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스토리지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점검 등</a:t>
            </a:r>
          </a:p>
        </p:txBody>
      </p:sp>
      <p:sp>
        <p:nvSpPr>
          <p:cNvPr id="44" name="AutoShape 62">
            <a:extLst>
              <a:ext uri="{FF2B5EF4-FFF2-40B4-BE49-F238E27FC236}">
                <a16:creationId xmlns:a16="http://schemas.microsoft.com/office/drawing/2014/main" id="{6CF2568D-49B5-425F-E68A-7EA5CF8C7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209625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DB </a:t>
            </a: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(8)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Rectangle 66">
            <a:extLst>
              <a:ext uri="{FF2B5EF4-FFF2-40B4-BE49-F238E27FC236}">
                <a16:creationId xmlns:a16="http://schemas.microsoft.com/office/drawing/2014/main" id="{BE412D47-BCDE-D975-84F2-FEE46408502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209707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RDS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스토리지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가용성 점검 등</a:t>
            </a:r>
          </a:p>
        </p:txBody>
      </p:sp>
      <p:sp>
        <p:nvSpPr>
          <p:cNvPr id="46" name="AutoShape 62">
            <a:extLst>
              <a:ext uri="{FF2B5EF4-FFF2-40B4-BE49-F238E27FC236}">
                <a16:creationId xmlns:a16="http://schemas.microsoft.com/office/drawing/2014/main" id="{ECD72936-948F-B3EE-4D59-7E4E60921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534677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스토리지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(4)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Rectangle 66">
            <a:extLst>
              <a:ext uri="{FF2B5EF4-FFF2-40B4-BE49-F238E27FC236}">
                <a16:creationId xmlns:a16="http://schemas.microsoft.com/office/drawing/2014/main" id="{FEE8C5A0-A754-991D-6473-C53AB88FD20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534950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Bucket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퍼블릭 액세스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암호화 통신 점검 등</a:t>
            </a:r>
          </a:p>
        </p:txBody>
      </p:sp>
      <p:sp>
        <p:nvSpPr>
          <p:cNvPr id="50" name="AutoShape 62">
            <a:extLst>
              <a:ext uri="{FF2B5EF4-FFF2-40B4-BE49-F238E27FC236}">
                <a16:creationId xmlns:a16="http://schemas.microsoft.com/office/drawing/2014/main" id="{055DEEF8-8590-C1EA-C860-671A58E3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4736770"/>
            <a:ext cx="1155155" cy="435071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컨테이너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(5)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Rectangle 66">
            <a:extLst>
              <a:ext uri="{FF2B5EF4-FFF2-40B4-BE49-F238E27FC236}">
                <a16:creationId xmlns:a16="http://schemas.microsoft.com/office/drawing/2014/main" id="{38600F3A-055C-8EED-EE0E-A59C38B57D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5" y="4737003"/>
            <a:ext cx="3066609" cy="434065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파일시스템 쓰기 권한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ECS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격리 설정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컨테이너에 리소스 제한 설정 점검 등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AutoShape 62">
            <a:extLst>
              <a:ext uri="{FF2B5EF4-FFF2-40B4-BE49-F238E27FC236}">
                <a16:creationId xmlns:a16="http://schemas.microsoft.com/office/drawing/2014/main" id="{F55A0FBD-8543-40C2-87D6-C2E9D6CA0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859729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로깅 정책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(6)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Rectangle 66">
            <a:extLst>
              <a:ext uri="{FF2B5EF4-FFF2-40B4-BE49-F238E27FC236}">
                <a16:creationId xmlns:a16="http://schemas.microsoft.com/office/drawing/2014/main" id="{2B3F6A84-2F8A-A294-C9B8-BC108E04375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860193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Native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 로그 활성화 및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무결성 점검 등</a:t>
            </a:r>
          </a:p>
        </p:txBody>
      </p:sp>
      <p:sp>
        <p:nvSpPr>
          <p:cNvPr id="78" name="AutoShape 62">
            <a:extLst>
              <a:ext uri="{FF2B5EF4-FFF2-40B4-BE49-F238E27FC236}">
                <a16:creationId xmlns:a16="http://schemas.microsoft.com/office/drawing/2014/main" id="{044562DC-F077-4BBA-575F-FA2BF6970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6184783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기타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(3)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Rectangle 66">
            <a:extLst>
              <a:ext uri="{FF2B5EF4-FFF2-40B4-BE49-F238E27FC236}">
                <a16:creationId xmlns:a16="http://schemas.microsoft.com/office/drawing/2014/main" id="{8C009B3C-5B3C-3485-C06A-C3972F43287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6185434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KMS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Key Rotation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활성화 점검 등</a:t>
            </a:r>
          </a:p>
        </p:txBody>
      </p:sp>
      <p:sp>
        <p:nvSpPr>
          <p:cNvPr id="80" name="Rectangle 66">
            <a:extLst>
              <a:ext uri="{FF2B5EF4-FFF2-40B4-BE49-F238E27FC236}">
                <a16:creationId xmlns:a16="http://schemas.microsoft.com/office/drawing/2014/main" id="{5CF7B3C8-4953-36E3-AF03-26DE36839F5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3333967"/>
            <a:ext cx="4500563" cy="56185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IAM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사용자에 대한 암호 정책 미 충족 상태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암호 재사용 제한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만료 기간 설정 없음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 기간이 초과한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IAM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 비밀번호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AccessKey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다수 존재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최대 수명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1278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 이상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차 인증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(MFA)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없이 콘솔 로그인을 하는 사용자 다수 존재 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ADMIN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권한이 부여된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IAM Role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다수 존재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(Role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활동이 아예 없거나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140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 초과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81" name="Rectangle 66">
            <a:extLst>
              <a:ext uri="{FF2B5EF4-FFF2-40B4-BE49-F238E27FC236}">
                <a16:creationId xmlns:a16="http://schemas.microsoft.com/office/drawing/2014/main" id="{AD8AD05B-4065-FE53-F741-88B8F4C8013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3934460"/>
            <a:ext cx="4500561" cy="438661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미사용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IGW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삭제 검토 필요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(default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VPC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사용하지 않는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SecurityGroup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다수 존재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ALB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Drop invalid header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Rectangle 66">
            <a:extLst>
              <a:ext uri="{FF2B5EF4-FFF2-40B4-BE49-F238E27FC236}">
                <a16:creationId xmlns:a16="http://schemas.microsoft.com/office/drawing/2014/main" id="{9CDD2FEB-8E11-77D8-7C9E-A0434F288C3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4411760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와 연결된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mlc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-batch-role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과다권한 부여 상태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S3FullAccess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ECRFullAccess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EBS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기본 암호화 미적용 상태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에 할당되어 운영 중인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EBS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암호화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Rectangle 66">
            <a:extLst>
              <a:ext uri="{FF2B5EF4-FFF2-40B4-BE49-F238E27FC236}">
                <a16:creationId xmlns:a16="http://schemas.microsoft.com/office/drawing/2014/main" id="{7F673453-FE16-FB8F-604C-4422C6636DE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209707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일부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RDS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스토리지 암호화 비활성화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삭제 방지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(PROD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환경 포함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Rectangle 66">
            <a:extLst>
              <a:ext uri="{FF2B5EF4-FFF2-40B4-BE49-F238E27FC236}">
                <a16:creationId xmlns:a16="http://schemas.microsoft.com/office/drawing/2014/main" id="{8213CA56-C5BF-E9D4-B41E-3B52909155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534950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전송 요청에 대한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HTTP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명시적 거부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Rectangle 66">
            <a:extLst>
              <a:ext uri="{FF2B5EF4-FFF2-40B4-BE49-F238E27FC236}">
                <a16:creationId xmlns:a16="http://schemas.microsoft.com/office/drawing/2014/main" id="{75C42B22-2410-342F-DB31-6C8E96DE17F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4" y="4737003"/>
            <a:ext cx="4500561" cy="434065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읽기 전용 루트 파일시스템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사용자로 컨테이너 실행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메모리 리소스 제한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</a:p>
        </p:txBody>
      </p:sp>
      <p:sp>
        <p:nvSpPr>
          <p:cNvPr id="86" name="Rectangle 66">
            <a:extLst>
              <a:ext uri="{FF2B5EF4-FFF2-40B4-BE49-F238E27FC236}">
                <a16:creationId xmlns:a16="http://schemas.microsoft.com/office/drawing/2014/main" id="{D3511567-E5ED-29A0-A6B2-FA714D2753D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860193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VPC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플로우 로그 비활성화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액세스 로깅 비활성화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Rectangle 66">
            <a:extLst>
              <a:ext uri="{FF2B5EF4-FFF2-40B4-BE49-F238E27FC236}">
                <a16:creationId xmlns:a16="http://schemas.microsoft.com/office/drawing/2014/main" id="{47EC452B-50B1-79E0-B7F0-D30C47BB2B9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6185434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CMK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로테이션 비활성화 상태</a:t>
            </a:r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5716D163-E351-DA1C-65B9-02223A9F0017}"/>
              </a:ext>
            </a:extLst>
          </p:cNvPr>
          <p:cNvSpPr>
            <a:spLocks/>
          </p:cNvSpPr>
          <p:nvPr/>
        </p:nvSpPr>
        <p:spPr>
          <a:xfrm rot="5400000">
            <a:off x="3255253" y="4823642"/>
            <a:ext cx="3168000" cy="149873"/>
          </a:xfrm>
          <a:prstGeom prst="triangle">
            <a:avLst/>
          </a:prstGeom>
          <a:gradFill flip="none" rotWithShape="1">
            <a:gsLst>
              <a:gs pos="100000">
                <a:srgbClr val="F5F5F5"/>
              </a:gs>
              <a:gs pos="0">
                <a:schemeClr val="bg1">
                  <a:lumMod val="50000"/>
                  <a:alpha val="3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6F4E5B-7029-D9F6-0E86-5CD584E38655}"/>
              </a:ext>
            </a:extLst>
          </p:cNvPr>
          <p:cNvSpPr txBox="1"/>
          <p:nvPr/>
        </p:nvSpPr>
        <p:spPr>
          <a:xfrm>
            <a:off x="1004550" y="2834663"/>
            <a:ext cx="16613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+mn-ea"/>
              </a:rPr>
              <a:t>※ </a:t>
            </a:r>
            <a:r>
              <a:rPr lang="ko-KR" altLang="en-US" sz="600" dirty="0">
                <a:latin typeface="+mn-ea"/>
              </a:rPr>
              <a:t>전체 점검 리소스 대비 준수 리소스 비율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B4172928-73A3-3503-A1E0-41CD36CDA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7867124"/>
              </p:ext>
            </p:extLst>
          </p:nvPr>
        </p:nvGraphicFramePr>
        <p:xfrm>
          <a:off x="1846807" y="365325"/>
          <a:ext cx="6226900" cy="3036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665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6696-AA5D-7912-27EA-3557535F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64776A-EC77-2428-BFC8-44C894AD1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진단 결과 요약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파트너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계정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945C5D-8468-395B-8256-AF5196A19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83941"/>
              </p:ext>
            </p:extLst>
          </p:nvPr>
        </p:nvGraphicFramePr>
        <p:xfrm>
          <a:off x="452927" y="1114295"/>
          <a:ext cx="2129256" cy="1725470"/>
        </p:xfrm>
        <a:graphic>
          <a:graphicData uri="http://schemas.openxmlformats.org/drawingml/2006/table">
            <a:tbl>
              <a:tblPr firstRow="1" bandRow="1"/>
              <a:tblGrid>
                <a:gridCol w="833256">
                  <a:extLst>
                    <a:ext uri="{9D8B030D-6E8A-4147-A177-3AD203B41FA5}">
                      <a16:colId xmlns:a16="http://schemas.microsoft.com/office/drawing/2014/main" val="153644148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297592757"/>
                    </a:ext>
                  </a:extLst>
                </a:gridCol>
              </a:tblGrid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CSP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3511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진단 환경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파트너 서비스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211150"/>
                  </a:ext>
                </a:extLst>
              </a:tr>
              <a:tr h="3450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계정 </a:t>
                      </a:r>
                      <a:r>
                        <a:rPr lang="en-US" altLang="ko-KR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5023-2120-2609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78826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진단 일자</a:t>
                      </a:r>
                      <a:endParaRPr lang="en-US" altLang="ko-KR" sz="900" b="1" kern="0" spc="-6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2025-07-03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05637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규정 </a:t>
                      </a:r>
                      <a:r>
                        <a:rPr lang="ko-KR" altLang="en-US" sz="900" b="1" kern="0" spc="-6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준수율</a:t>
                      </a:r>
                      <a:endParaRPr lang="ko-KR" altLang="en-US" sz="900" b="1" kern="0" spc="-6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77.7%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67434"/>
                  </a:ext>
                </a:extLst>
              </a:tr>
            </a:tbl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BBD72FC2-EB6A-0A1A-6CC4-5BD23259E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878648"/>
              </p:ext>
            </p:extLst>
          </p:nvPr>
        </p:nvGraphicFramePr>
        <p:xfrm>
          <a:off x="1846807" y="365325"/>
          <a:ext cx="6226900" cy="3036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AutoShape 64">
            <a:extLst>
              <a:ext uri="{FF2B5EF4-FFF2-40B4-BE49-F238E27FC236}">
                <a16:creationId xmlns:a16="http://schemas.microsoft.com/office/drawing/2014/main" id="{33CDC0E0-D707-79EA-B3B3-222E8409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3313635"/>
            <a:ext cx="702789" cy="581593"/>
          </a:xfrm>
          <a:prstGeom prst="roundRect">
            <a:avLst>
              <a:gd name="adj" fmla="val 5898"/>
            </a:avLst>
          </a:prstGeom>
          <a:noFill/>
          <a:ln w="19050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defTabSz="806318">
              <a:spcBef>
                <a:spcPct val="20000"/>
              </a:spcBef>
              <a:defRPr/>
            </a:pPr>
            <a:endParaRPr lang="ko-KR" altLang="ko-KR" sz="800" kern="0" spc="-60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590274-7B63-6515-491C-022B55E681DE}"/>
              </a:ext>
            </a:extLst>
          </p:cNvPr>
          <p:cNvSpPr/>
          <p:nvPr/>
        </p:nvSpPr>
        <p:spPr>
          <a:xfrm>
            <a:off x="453000" y="903022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결과 요약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951634-8202-073C-7ECE-3D8F34D51EAF}"/>
              </a:ext>
            </a:extLst>
          </p:cNvPr>
          <p:cNvSpPr/>
          <p:nvPr/>
        </p:nvSpPr>
        <p:spPr>
          <a:xfrm>
            <a:off x="453000" y="3124559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점검 항목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F57CCE-D505-FE31-E207-157C9C4A7770}"/>
              </a:ext>
            </a:extLst>
          </p:cNvPr>
          <p:cNvSpPr/>
          <p:nvPr/>
        </p:nvSpPr>
        <p:spPr>
          <a:xfrm>
            <a:off x="4953000" y="3124559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주요 이슈</a:t>
            </a:r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9E8A0B59-0811-C32E-513C-463D6A8E29E1}"/>
              </a:ext>
            </a:extLst>
          </p:cNvPr>
          <p:cNvSpPr>
            <a:spLocks/>
          </p:cNvSpPr>
          <p:nvPr/>
        </p:nvSpPr>
        <p:spPr>
          <a:xfrm rot="5400000">
            <a:off x="3255253" y="4823647"/>
            <a:ext cx="3168000" cy="149873"/>
          </a:xfrm>
          <a:prstGeom prst="triangle">
            <a:avLst/>
          </a:prstGeom>
          <a:gradFill flip="none" rotWithShape="1">
            <a:gsLst>
              <a:gs pos="100000">
                <a:srgbClr val="F5F5F5"/>
              </a:gs>
              <a:gs pos="0">
                <a:schemeClr val="bg1">
                  <a:lumMod val="50000"/>
                  <a:alpha val="3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596858-665A-9D11-0EB7-3270890437DB}"/>
              </a:ext>
            </a:extLst>
          </p:cNvPr>
          <p:cNvSpPr txBox="1"/>
          <p:nvPr/>
        </p:nvSpPr>
        <p:spPr>
          <a:xfrm>
            <a:off x="1004550" y="2834663"/>
            <a:ext cx="16613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+mn-ea"/>
              </a:rPr>
              <a:t>※ </a:t>
            </a:r>
            <a:r>
              <a:rPr lang="ko-KR" altLang="en-US" sz="600" dirty="0">
                <a:latin typeface="+mn-ea"/>
              </a:rPr>
              <a:t>전체 점검 리소스 대비 준수 리소스 비율</a:t>
            </a:r>
          </a:p>
        </p:txBody>
      </p:sp>
      <p:sp>
        <p:nvSpPr>
          <p:cNvPr id="4" name="AutoShape 62">
            <a:extLst>
              <a:ext uri="{FF2B5EF4-FFF2-40B4-BE49-F238E27FC236}">
                <a16:creationId xmlns:a16="http://schemas.microsoft.com/office/drawing/2014/main" id="{991C99B3-0231-DA35-C87B-BC5217596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3333321"/>
            <a:ext cx="1155155" cy="563156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계정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사용자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(13)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AutoShape 62">
            <a:extLst>
              <a:ext uri="{FF2B5EF4-FFF2-40B4-BE49-F238E27FC236}">
                <a16:creationId xmlns:a16="http://schemas.microsoft.com/office/drawing/2014/main" id="{9C1F1125-5EAF-255B-663C-CD415FDA6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3934261"/>
            <a:ext cx="1155155" cy="43967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네트워크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(11)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AutoShape 62">
            <a:extLst>
              <a:ext uri="{FF2B5EF4-FFF2-40B4-BE49-F238E27FC236}">
                <a16:creationId xmlns:a16="http://schemas.microsoft.com/office/drawing/2014/main" id="{3899BA1D-567B-EC2B-DD3E-46B4E9688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4411723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서버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(5)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AutoShape 62">
            <a:extLst>
              <a:ext uri="{FF2B5EF4-FFF2-40B4-BE49-F238E27FC236}">
                <a16:creationId xmlns:a16="http://schemas.microsoft.com/office/drawing/2014/main" id="{E270D778-17B2-D80A-47DF-B13FF96F7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209630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DB </a:t>
            </a: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(8)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62">
            <a:extLst>
              <a:ext uri="{FF2B5EF4-FFF2-40B4-BE49-F238E27FC236}">
                <a16:creationId xmlns:a16="http://schemas.microsoft.com/office/drawing/2014/main" id="{EDC83822-05C6-B9A8-791C-B4BDD8EE0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534682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스토리지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(4)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AutoShape 62">
            <a:extLst>
              <a:ext uri="{FF2B5EF4-FFF2-40B4-BE49-F238E27FC236}">
                <a16:creationId xmlns:a16="http://schemas.microsoft.com/office/drawing/2014/main" id="{B1612CE3-F8B3-F0E2-E613-414292349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4736775"/>
            <a:ext cx="1155155" cy="435071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컨테이너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(5)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AutoShape 62">
            <a:extLst>
              <a:ext uri="{FF2B5EF4-FFF2-40B4-BE49-F238E27FC236}">
                <a16:creationId xmlns:a16="http://schemas.microsoft.com/office/drawing/2014/main" id="{6D306283-FBAA-30C0-8DF3-A7056A2A0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859734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로깅 정책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(6)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AutoShape 62">
            <a:extLst>
              <a:ext uri="{FF2B5EF4-FFF2-40B4-BE49-F238E27FC236}">
                <a16:creationId xmlns:a16="http://schemas.microsoft.com/office/drawing/2014/main" id="{7E67CBB4-5C3E-145E-9527-EC1443A93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6184788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기타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(3)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12C3C8D-35FE-C8DD-E333-D1F9D285C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971342"/>
              </p:ext>
            </p:extLst>
          </p:nvPr>
        </p:nvGraphicFramePr>
        <p:xfrm>
          <a:off x="6775171" y="1112684"/>
          <a:ext cx="2688111" cy="1942965"/>
        </p:xfrm>
        <a:graphic>
          <a:graphicData uri="http://schemas.openxmlformats.org/drawingml/2006/table">
            <a:tbl>
              <a:tblPr firstRow="1" bandRow="1"/>
              <a:tblGrid>
                <a:gridCol w="936000">
                  <a:extLst>
                    <a:ext uri="{9D8B030D-6E8A-4147-A177-3AD203B41FA5}">
                      <a16:colId xmlns:a16="http://schemas.microsoft.com/office/drawing/2014/main" val="1536441489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4117480024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2297592757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3576205984"/>
                    </a:ext>
                  </a:extLst>
                </a:gridCol>
              </a:tblGrid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점검 항목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점검 대상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미준수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준수율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3511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95.8%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713944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90.6%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75743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159032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컨테이너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40.0%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211150"/>
                  </a:ext>
                </a:extLst>
              </a:tr>
              <a:tr h="2158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75.0%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78826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스토리지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84.2%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05637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로깅 정책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38440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 관리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88.9%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67434"/>
                  </a:ext>
                </a:extLst>
              </a:tr>
            </a:tbl>
          </a:graphicData>
        </a:graphic>
      </p:graphicFrame>
      <p:sp>
        <p:nvSpPr>
          <p:cNvPr id="17" name="Rectangle 66">
            <a:extLst>
              <a:ext uri="{FF2B5EF4-FFF2-40B4-BE49-F238E27FC236}">
                <a16:creationId xmlns:a16="http://schemas.microsoft.com/office/drawing/2014/main" id="{14A43BC5-E30A-32E8-4ECC-2A84B03BD88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7" y="3333967"/>
            <a:ext cx="3066609" cy="56185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ROOT/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IAM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 권한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ROOT/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IAM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 보안 설정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AccessKey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Policy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등 인증 정보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관리콘솔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사용자 비밀번호 정책 점검 등</a:t>
            </a:r>
          </a:p>
        </p:txBody>
      </p:sp>
      <p:sp>
        <p:nvSpPr>
          <p:cNvPr id="18" name="Rectangle 66">
            <a:extLst>
              <a:ext uri="{FF2B5EF4-FFF2-40B4-BE49-F238E27FC236}">
                <a16:creationId xmlns:a16="http://schemas.microsoft.com/office/drawing/2014/main" id="{348E5EF9-D93F-FB5A-37B3-4C5994686FC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3934460"/>
            <a:ext cx="3066609" cy="438661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보안그룹 허용 정책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보안그룹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EIP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사용 여부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ALB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 설정 점검 등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7A91F406-B426-0FE6-924D-BE277CA7FCD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4411760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퍼블릭 액세스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스토리지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점검 등</a:t>
            </a: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980C2576-BF71-C727-0B44-3A611003904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209707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RDS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스토리지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가용성 점검 등</a:t>
            </a:r>
          </a:p>
        </p:txBody>
      </p:sp>
      <p:sp>
        <p:nvSpPr>
          <p:cNvPr id="22" name="Rectangle 66">
            <a:extLst>
              <a:ext uri="{FF2B5EF4-FFF2-40B4-BE49-F238E27FC236}">
                <a16:creationId xmlns:a16="http://schemas.microsoft.com/office/drawing/2014/main" id="{E5AC6733-B8E0-C94B-C2BF-3CB6CA76CB4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534950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Bucket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퍼블릭 액세스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암호화 통신 점검 등</a:t>
            </a:r>
          </a:p>
        </p:txBody>
      </p:sp>
      <p:sp>
        <p:nvSpPr>
          <p:cNvPr id="23" name="Rectangle 66">
            <a:extLst>
              <a:ext uri="{FF2B5EF4-FFF2-40B4-BE49-F238E27FC236}">
                <a16:creationId xmlns:a16="http://schemas.microsoft.com/office/drawing/2014/main" id="{3C692D1F-B470-C983-B5D8-82B80800D3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5" y="4737003"/>
            <a:ext cx="3066609" cy="434065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파일시스템 쓰기 권한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ECS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격리 설정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컨테이너에 리소스 제한 설정 점검 등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Rectangle 66">
            <a:extLst>
              <a:ext uri="{FF2B5EF4-FFF2-40B4-BE49-F238E27FC236}">
                <a16:creationId xmlns:a16="http://schemas.microsoft.com/office/drawing/2014/main" id="{3EA2361D-216F-E8C6-8B7A-34DAD09DDAF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860193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Native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 로그 활성화 및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무결성 점검 등</a:t>
            </a:r>
          </a:p>
        </p:txBody>
      </p:sp>
      <p:sp>
        <p:nvSpPr>
          <p:cNvPr id="25" name="Rectangle 66">
            <a:extLst>
              <a:ext uri="{FF2B5EF4-FFF2-40B4-BE49-F238E27FC236}">
                <a16:creationId xmlns:a16="http://schemas.microsoft.com/office/drawing/2014/main" id="{FB550A31-19C6-DA45-56AD-A514762B92B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6185434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KMS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Key Rotation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활성화 점검 등</a:t>
            </a:r>
          </a:p>
        </p:txBody>
      </p:sp>
      <p:sp>
        <p:nvSpPr>
          <p:cNvPr id="27" name="Rectangle 66">
            <a:extLst>
              <a:ext uri="{FF2B5EF4-FFF2-40B4-BE49-F238E27FC236}">
                <a16:creationId xmlns:a16="http://schemas.microsoft.com/office/drawing/2014/main" id="{70893503-2B34-98A4-2AA3-294706D14D9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3333967"/>
            <a:ext cx="4500563" cy="56185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IAM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사용자에 대한 암호 정책 미 충족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암호 재사용 제한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알파벳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대문사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사용 조건 없음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 기간이 초과한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IAM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 비밀번호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AccessKey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존재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최대 수명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226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 이상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28" name="Rectangle 66">
            <a:extLst>
              <a:ext uri="{FF2B5EF4-FFF2-40B4-BE49-F238E27FC236}">
                <a16:creationId xmlns:a16="http://schemas.microsoft.com/office/drawing/2014/main" id="{4995067F-B5C9-90FA-558D-F04DDC78ECF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3934460"/>
            <a:ext cx="4500561" cy="438661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미사용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IGW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삭제 검토 필요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(default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VPC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사용하지 않는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SecurityGroup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다수 존재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ALB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Drop invalid header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A9382828-E514-8420-7343-07D83C02728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4411760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와 연결된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Jenkins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관련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role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과다권한 부여 상태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EC2FullAccess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ECSFullAccess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EBS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기본 암호화 미적용 상태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에 할당되어 운영 중인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EBS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암호화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CF554DFB-2071-1775-16AB-1B0036A0C0D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209707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DocumentDB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백업 보존 기간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 설정 상태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B93DB950-3C9A-03F9-EAF6-BE0DF8FAAD8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534950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전송 요청에 대한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HTTP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명시적 거부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2A3D010B-6BA4-5A35-56AF-6CD1F856DE3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4" y="4737003"/>
            <a:ext cx="4500561" cy="434065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읽기 전용 루트 파일시스템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사용자로 컨테이너 실행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메모리 리소스 제한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8DA67138-39E6-2B0D-8681-5E077CD8860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860193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액세스 로깅 비활성화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Rectangle 66">
            <a:extLst>
              <a:ext uri="{FF2B5EF4-FFF2-40B4-BE49-F238E27FC236}">
                <a16:creationId xmlns:a16="http://schemas.microsoft.com/office/drawing/2014/main" id="{F62776B7-1659-C943-7CAE-C2CBEAF92F6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6185434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CMK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로테이션 비활성화 상태</a:t>
            </a:r>
          </a:p>
        </p:txBody>
      </p:sp>
    </p:spTree>
    <p:extLst>
      <p:ext uri="{BB962C8B-B14F-4D97-AF65-F5344CB8AC3E}">
        <p14:creationId xmlns:p14="http://schemas.microsoft.com/office/powerpoint/2010/main" val="3746674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471D6-00D2-E882-8F17-0A3AF6B4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F5A4A5B-E342-3A3B-57C8-BC379350E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889811" cy="388363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진단 결과 요약 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외부 대형제휴 연동 </a:t>
            </a:r>
            <a:r>
              <a:rPr lang="ko-KR" altLang="en-US" dirty="0">
                <a:latin typeface="+mj-ea"/>
                <a:ea typeface="+mj-ea"/>
              </a:rPr>
              <a:t>계정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8E903D-5ECE-C24D-54CA-56B24CE2C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333465"/>
              </p:ext>
            </p:extLst>
          </p:nvPr>
        </p:nvGraphicFramePr>
        <p:xfrm>
          <a:off x="452927" y="1114295"/>
          <a:ext cx="2129256" cy="1725470"/>
        </p:xfrm>
        <a:graphic>
          <a:graphicData uri="http://schemas.openxmlformats.org/drawingml/2006/table">
            <a:tbl>
              <a:tblPr firstRow="1" bandRow="1"/>
              <a:tblGrid>
                <a:gridCol w="833256">
                  <a:extLst>
                    <a:ext uri="{9D8B030D-6E8A-4147-A177-3AD203B41FA5}">
                      <a16:colId xmlns:a16="http://schemas.microsoft.com/office/drawing/2014/main" val="153644148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297592757"/>
                    </a:ext>
                  </a:extLst>
                </a:gridCol>
              </a:tblGrid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CSP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3511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진단 환경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외부 대형제휴 연동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211150"/>
                  </a:ext>
                </a:extLst>
              </a:tr>
              <a:tr h="3450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계정 </a:t>
                      </a:r>
                      <a:r>
                        <a:rPr lang="en-US" altLang="ko-KR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8913-7740-8193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78826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진단 일자</a:t>
                      </a:r>
                      <a:endParaRPr lang="en-US" altLang="ko-KR" sz="900" b="1" kern="0" spc="-6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2025-07-03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05637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규정 </a:t>
                      </a:r>
                      <a:r>
                        <a:rPr lang="ko-KR" altLang="en-US" sz="900" b="1" kern="0" spc="-6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준수율</a:t>
                      </a:r>
                      <a:endParaRPr lang="ko-KR" altLang="en-US" sz="900" b="1" kern="0" spc="-6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63.7%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67434"/>
                  </a:ext>
                </a:extLst>
              </a:tr>
            </a:tbl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8B73A014-6F38-5C27-182D-1F514A582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903895"/>
              </p:ext>
            </p:extLst>
          </p:nvPr>
        </p:nvGraphicFramePr>
        <p:xfrm>
          <a:off x="1846807" y="365325"/>
          <a:ext cx="6226900" cy="3036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B7485EBF-5C7C-E0FF-21D6-010130D8DCE3}"/>
              </a:ext>
            </a:extLst>
          </p:cNvPr>
          <p:cNvSpPr/>
          <p:nvPr/>
        </p:nvSpPr>
        <p:spPr>
          <a:xfrm>
            <a:off x="453000" y="903022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결과 요약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3E63991-C032-D56C-E8AB-90411FC9FBC8}"/>
              </a:ext>
            </a:extLst>
          </p:cNvPr>
          <p:cNvSpPr/>
          <p:nvPr/>
        </p:nvSpPr>
        <p:spPr>
          <a:xfrm>
            <a:off x="453000" y="3124558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점검 항목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C5AAD87-B151-2545-69D6-96CFE23729E3}"/>
              </a:ext>
            </a:extLst>
          </p:cNvPr>
          <p:cNvSpPr/>
          <p:nvPr/>
        </p:nvSpPr>
        <p:spPr>
          <a:xfrm>
            <a:off x="4953000" y="3124558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주요 이슈</a:t>
            </a:r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0954F906-4DFC-CD05-CE77-08B028879AC2}"/>
              </a:ext>
            </a:extLst>
          </p:cNvPr>
          <p:cNvSpPr>
            <a:spLocks/>
          </p:cNvSpPr>
          <p:nvPr/>
        </p:nvSpPr>
        <p:spPr>
          <a:xfrm rot="5400000">
            <a:off x="3255253" y="4823646"/>
            <a:ext cx="3168000" cy="149873"/>
          </a:xfrm>
          <a:prstGeom prst="triangle">
            <a:avLst/>
          </a:prstGeom>
          <a:gradFill flip="none" rotWithShape="1">
            <a:gsLst>
              <a:gs pos="100000">
                <a:srgbClr val="F5F5F5"/>
              </a:gs>
              <a:gs pos="0">
                <a:schemeClr val="bg1">
                  <a:lumMod val="50000"/>
                  <a:alpha val="3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94F859F-3E4C-3D0A-3839-B775C3604E93}"/>
              </a:ext>
            </a:extLst>
          </p:cNvPr>
          <p:cNvSpPr txBox="1"/>
          <p:nvPr/>
        </p:nvSpPr>
        <p:spPr>
          <a:xfrm>
            <a:off x="1004550" y="2834663"/>
            <a:ext cx="16613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+mn-ea"/>
              </a:rPr>
              <a:t>※ </a:t>
            </a:r>
            <a:r>
              <a:rPr lang="ko-KR" altLang="en-US" sz="600" dirty="0">
                <a:latin typeface="+mn-ea"/>
              </a:rPr>
              <a:t>전체 점검 리소스 대비 준수 리소스 비율</a:t>
            </a:r>
          </a:p>
        </p:txBody>
      </p:sp>
      <p:sp>
        <p:nvSpPr>
          <p:cNvPr id="4" name="AutoShape 62">
            <a:extLst>
              <a:ext uri="{FF2B5EF4-FFF2-40B4-BE49-F238E27FC236}">
                <a16:creationId xmlns:a16="http://schemas.microsoft.com/office/drawing/2014/main" id="{48133764-CCEE-1EFB-7525-66BEB1D81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3333320"/>
            <a:ext cx="1155155" cy="563156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계정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사용자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(13)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AutoShape 62">
            <a:extLst>
              <a:ext uri="{FF2B5EF4-FFF2-40B4-BE49-F238E27FC236}">
                <a16:creationId xmlns:a16="http://schemas.microsoft.com/office/drawing/2014/main" id="{DD173188-CAD6-80F8-1560-B9F9ECFA1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3934260"/>
            <a:ext cx="1155155" cy="43967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네트워크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(11)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AutoShape 62">
            <a:extLst>
              <a:ext uri="{FF2B5EF4-FFF2-40B4-BE49-F238E27FC236}">
                <a16:creationId xmlns:a16="http://schemas.microsoft.com/office/drawing/2014/main" id="{621AD31D-3244-5A42-370A-9C0A07A64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4411722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서버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(5)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AutoShape 62">
            <a:extLst>
              <a:ext uri="{FF2B5EF4-FFF2-40B4-BE49-F238E27FC236}">
                <a16:creationId xmlns:a16="http://schemas.microsoft.com/office/drawing/2014/main" id="{7CBCFA20-FF96-17C5-27CF-249384300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209629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DB </a:t>
            </a: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(8)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62">
            <a:extLst>
              <a:ext uri="{FF2B5EF4-FFF2-40B4-BE49-F238E27FC236}">
                <a16:creationId xmlns:a16="http://schemas.microsoft.com/office/drawing/2014/main" id="{22840A89-EE6B-0949-AC60-708A4A326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534681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스토리지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(4)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AutoShape 62">
            <a:extLst>
              <a:ext uri="{FF2B5EF4-FFF2-40B4-BE49-F238E27FC236}">
                <a16:creationId xmlns:a16="http://schemas.microsoft.com/office/drawing/2014/main" id="{241D82F7-63E8-6B51-9255-93FFDA46F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4736774"/>
            <a:ext cx="1155155" cy="435071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컨테이너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(5)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62">
            <a:extLst>
              <a:ext uri="{FF2B5EF4-FFF2-40B4-BE49-F238E27FC236}">
                <a16:creationId xmlns:a16="http://schemas.microsoft.com/office/drawing/2014/main" id="{102B6A51-9AF7-B713-EC5E-DAD6D9BDE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859733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로깅 정책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(6)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AutoShape 62">
            <a:extLst>
              <a:ext uri="{FF2B5EF4-FFF2-40B4-BE49-F238E27FC236}">
                <a16:creationId xmlns:a16="http://schemas.microsoft.com/office/drawing/2014/main" id="{2662DA38-F0DF-B8D2-D5BB-12C3549CE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6184787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기타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(3)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A7D30FA-0658-B3B2-F426-F37CED906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30952"/>
              </p:ext>
            </p:extLst>
          </p:nvPr>
        </p:nvGraphicFramePr>
        <p:xfrm>
          <a:off x="6775171" y="1112684"/>
          <a:ext cx="2688111" cy="1942965"/>
        </p:xfrm>
        <a:graphic>
          <a:graphicData uri="http://schemas.openxmlformats.org/drawingml/2006/table">
            <a:tbl>
              <a:tblPr firstRow="1" bandRow="1"/>
              <a:tblGrid>
                <a:gridCol w="936000">
                  <a:extLst>
                    <a:ext uri="{9D8B030D-6E8A-4147-A177-3AD203B41FA5}">
                      <a16:colId xmlns:a16="http://schemas.microsoft.com/office/drawing/2014/main" val="1536441489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4117480024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2297592757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3576205984"/>
                    </a:ext>
                  </a:extLst>
                </a:gridCol>
              </a:tblGrid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점검 항목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점검 대상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미준수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준수율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3511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713944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75743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159032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컨테이너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40.0%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211150"/>
                  </a:ext>
                </a:extLst>
              </a:tr>
              <a:tr h="2158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78.4%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78826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스토리지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05637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로깅 정책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38440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 관리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67434"/>
                  </a:ext>
                </a:extLst>
              </a:tr>
            </a:tbl>
          </a:graphicData>
        </a:graphic>
      </p:graphicFrame>
      <p:sp>
        <p:nvSpPr>
          <p:cNvPr id="13" name="Rectangle 66">
            <a:extLst>
              <a:ext uri="{FF2B5EF4-FFF2-40B4-BE49-F238E27FC236}">
                <a16:creationId xmlns:a16="http://schemas.microsoft.com/office/drawing/2014/main" id="{AA7D64A9-7F66-6663-0E16-E67668AC2A5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7" y="3333967"/>
            <a:ext cx="3066609" cy="56185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ROOT/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IAM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 권한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ROOT/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IAM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 보안 설정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AccessKey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Policy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등 인증 정보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관리콘솔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사용자 비밀번호 정책 점검 등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528A8A78-A4A7-C292-D864-4BD669030E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3934460"/>
            <a:ext cx="3066609" cy="438661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보안그룹 허용 정책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보안그룹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EIP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사용 여부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ALB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 설정 점검 등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369A58FC-492A-53DC-E8D2-47A2EF734E7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4411760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퍼블릭 액세스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스토리지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점검 등</a:t>
            </a:r>
          </a:p>
        </p:txBody>
      </p:sp>
      <p:sp>
        <p:nvSpPr>
          <p:cNvPr id="17" name="Rectangle 66">
            <a:extLst>
              <a:ext uri="{FF2B5EF4-FFF2-40B4-BE49-F238E27FC236}">
                <a16:creationId xmlns:a16="http://schemas.microsoft.com/office/drawing/2014/main" id="{6370E39D-3E2B-EA8A-CC69-DFC95CBC7E3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209707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RDS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스토리지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가용성 점검 등</a:t>
            </a:r>
          </a:p>
        </p:txBody>
      </p:sp>
      <p:sp>
        <p:nvSpPr>
          <p:cNvPr id="18" name="Rectangle 66">
            <a:extLst>
              <a:ext uri="{FF2B5EF4-FFF2-40B4-BE49-F238E27FC236}">
                <a16:creationId xmlns:a16="http://schemas.microsoft.com/office/drawing/2014/main" id="{9DA00A97-6748-2DF7-9C10-1A801572613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534950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Bucket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퍼블릭 액세스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암호화 통신 점검 등</a:t>
            </a: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870F9FC3-50B9-4D18-8596-69DBF20876B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5" y="4737003"/>
            <a:ext cx="3066609" cy="434065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파일시스템 쓰기 권한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ECS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격리 설정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컨테이너에 리소스 제한 설정 점검 등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2E1B291C-F3A8-BEA3-A90C-864BB194934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860193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Native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 로그 활성화 및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무결성 점검 등</a:t>
            </a: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6121176C-BA0C-4230-CF45-A7E553F43FC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6185434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KMS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Key Rotation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활성화 점검 등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32B0F417-CA08-35D8-AD78-61039070298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3333967"/>
            <a:ext cx="4500563" cy="56185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IAM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사용자에 대한 암호 정책 미 충족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암호 재사용 제한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만료 기간 설정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미준수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 기간이 초과한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AccessKey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다수 존재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최대 수명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407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 이상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ADMIN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권한이 부여된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IAM Role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다수 존재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(Role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활동이 아예 없거나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288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 초과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Secrets Manager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비밀번호 자동 교체 비활성화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BE94B1B-C536-B3A6-F30F-6ACD0E1E33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3934460"/>
            <a:ext cx="4500561" cy="438661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포트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소스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ANY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오픈 상태인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SecurityGroup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다수 존재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미사용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IGW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삭제 검토 필요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(default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VPC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 /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사용하지 않는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SecurityGroup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다수 존재 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ALB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Drop invalid header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AA30BDF4-8F71-B874-9007-7C61609FE7E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4411760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EBS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기본 암호화 미적용 상태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에 할당되어 운영 중인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EBS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암호화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일부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에 퍼블릭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IP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할당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와 연결된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Role (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aff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-Jenkins-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ec2role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과다권한 부여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Rectangle 66">
            <a:extLst>
              <a:ext uri="{FF2B5EF4-FFF2-40B4-BE49-F238E27FC236}">
                <a16:creationId xmlns:a16="http://schemas.microsoft.com/office/drawing/2014/main" id="{D9E48208-5537-5DE2-475B-D3AC71A2523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209707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일부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RDS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백업 보존 기간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 설정 상태</a:t>
            </a:r>
          </a:p>
        </p:txBody>
      </p:sp>
      <p:sp>
        <p:nvSpPr>
          <p:cNvPr id="54" name="Rectangle 66">
            <a:extLst>
              <a:ext uri="{FF2B5EF4-FFF2-40B4-BE49-F238E27FC236}">
                <a16:creationId xmlns:a16="http://schemas.microsoft.com/office/drawing/2014/main" id="{7D839A14-A9CC-1C3C-F610-1BB5E7EEFBD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534950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전송 요청에 대한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HTTP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명시적 거부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Rectangle 66">
            <a:extLst>
              <a:ext uri="{FF2B5EF4-FFF2-40B4-BE49-F238E27FC236}">
                <a16:creationId xmlns:a16="http://schemas.microsoft.com/office/drawing/2014/main" id="{78BD324E-69D6-FABF-0957-C53E83BAD8D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4" y="4737003"/>
            <a:ext cx="4500561" cy="434065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읽기 전용 루트 파일시스템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사용자로 컨테이너 실행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메모리 리소스 제한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</a:p>
        </p:txBody>
      </p:sp>
      <p:sp>
        <p:nvSpPr>
          <p:cNvPr id="56" name="Rectangle 66">
            <a:extLst>
              <a:ext uri="{FF2B5EF4-FFF2-40B4-BE49-F238E27FC236}">
                <a16:creationId xmlns:a16="http://schemas.microsoft.com/office/drawing/2014/main" id="{DE8F362A-3A64-4D27-C492-FB29874B1D2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860193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CloudTrail 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VPC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플로우 로그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액세스 로깅 비활성화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Rectangle 66">
            <a:extLst>
              <a:ext uri="{FF2B5EF4-FFF2-40B4-BE49-F238E27FC236}">
                <a16:creationId xmlns:a16="http://schemas.microsoft.com/office/drawing/2014/main" id="{D7D11B6E-48FC-E4B4-5E88-0984ECDE79A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6185434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CMK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로테이션 비활성화 상태</a:t>
            </a:r>
          </a:p>
        </p:txBody>
      </p:sp>
    </p:spTree>
    <p:extLst>
      <p:ext uri="{BB962C8B-B14F-4D97-AF65-F5344CB8AC3E}">
        <p14:creationId xmlns:p14="http://schemas.microsoft.com/office/powerpoint/2010/main" val="21146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35973" y="1234334"/>
            <a:ext cx="593881" cy="3751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38" spc="-122" dirty="0">
                <a:latin typeface="+mn-ea"/>
              </a:rPr>
              <a:t>목차</a:t>
            </a:r>
            <a:endParaRPr lang="en-US" altLang="ko-KR" sz="2438" spc="-122" dirty="0"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94044" y="2100974"/>
            <a:ext cx="1102738" cy="1442855"/>
            <a:chOff x="365565" y="4533853"/>
            <a:chExt cx="1357217" cy="1775821"/>
          </a:xfrm>
        </p:grpSpPr>
        <p:sp>
          <p:nvSpPr>
            <p:cNvPr id="16" name="TextBox 15"/>
            <p:cNvSpPr txBox="1"/>
            <p:nvPr/>
          </p:nvSpPr>
          <p:spPr>
            <a:xfrm>
              <a:off x="432251" y="4533853"/>
              <a:ext cx="764628" cy="2770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63" spc="-49" dirty="0">
                  <a:latin typeface="+mn-ea"/>
                </a:rPr>
                <a:t>I.   </a:t>
              </a:r>
              <a:r>
                <a:rPr lang="ko-KR" altLang="en-US" sz="1463" spc="-49" dirty="0">
                  <a:latin typeface="+mn-ea"/>
                </a:rPr>
                <a:t>개요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5565" y="4854760"/>
              <a:ext cx="1357217" cy="1454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배경</a:t>
              </a: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책임 공유 모델</a:t>
              </a: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진단 회사 소개</a:t>
              </a: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점검 기준</a:t>
              </a: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점검 대상</a:t>
              </a: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94045" y="3527041"/>
            <a:ext cx="3531864" cy="1258190"/>
            <a:chOff x="365565" y="4533853"/>
            <a:chExt cx="4346912" cy="1548541"/>
          </a:xfrm>
        </p:grpSpPr>
        <p:sp>
          <p:nvSpPr>
            <p:cNvPr id="20" name="TextBox 19"/>
            <p:cNvSpPr txBox="1"/>
            <p:nvPr/>
          </p:nvSpPr>
          <p:spPr>
            <a:xfrm>
              <a:off x="432251" y="4533853"/>
              <a:ext cx="1562479" cy="2770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63" spc="-49" dirty="0">
                  <a:latin typeface="+mn-ea"/>
                </a:rPr>
                <a:t>II.   </a:t>
              </a:r>
              <a:r>
                <a:rPr lang="ko-KR" altLang="en-US" sz="1463" spc="-49" dirty="0">
                  <a:latin typeface="+mn-ea"/>
                </a:rPr>
                <a:t>관리적 제언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5565" y="4854760"/>
              <a:ext cx="4346912" cy="1227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EC2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할당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Role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의 권한 축소 필요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CloudTrail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이벤트 탐지 조건 다양화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플레이북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마련 필요</a:t>
              </a: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리소스 자산 관리 대장 내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IAM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리소스 항목 필요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AWS WAF Managed Rule </a:t>
              </a: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버전 관리 필요</a:t>
              </a: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IAM </a:t>
              </a: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사용자 네이밍 규칙 </a:t>
              </a:r>
              <a:r>
                <a:rPr lang="en-US" altLang="ko-KR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/ </a:t>
              </a: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태그 관리 필요</a:t>
              </a: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936040" y="2100968"/>
            <a:ext cx="2791148" cy="1258190"/>
            <a:chOff x="365565" y="4533853"/>
            <a:chExt cx="2374889" cy="1548541"/>
          </a:xfrm>
        </p:grpSpPr>
        <p:sp>
          <p:nvSpPr>
            <p:cNvPr id="23" name="TextBox 22"/>
            <p:cNvSpPr txBox="1"/>
            <p:nvPr/>
          </p:nvSpPr>
          <p:spPr>
            <a:xfrm>
              <a:off x="432251" y="4533853"/>
              <a:ext cx="1323294" cy="2770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63" spc="-49" dirty="0">
                  <a:latin typeface="+mn-ea"/>
                </a:rPr>
                <a:t>III.   </a:t>
              </a:r>
              <a:r>
                <a:rPr lang="ko-KR" altLang="en-US" sz="1463" spc="-49" dirty="0">
                  <a:latin typeface="+mn-ea"/>
                </a:rPr>
                <a:t>진단 결과 요약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565" y="4854760"/>
              <a:ext cx="2374889" cy="1227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MLC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계정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(6128-7373-1634)</a:t>
              </a: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파트너 계정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(5023-2120-2609)</a:t>
              </a: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외부 대형제휴 연동 계정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(8913-7740-8193)</a:t>
              </a: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상품기술서 계정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(7166-6776-8578)</a:t>
              </a: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73B2A6-739F-8DDC-C751-9DED5330F898}"/>
              </a:ext>
            </a:extLst>
          </p:cNvPr>
          <p:cNvGrpSpPr/>
          <p:nvPr/>
        </p:nvGrpSpPr>
        <p:grpSpPr>
          <a:xfrm>
            <a:off x="4936040" y="3527041"/>
            <a:ext cx="1573848" cy="1812187"/>
            <a:chOff x="365565" y="4533853"/>
            <a:chExt cx="1339132" cy="223038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5428AC-E30D-BC1F-B0DD-E33EB69D2AF0}"/>
                </a:ext>
              </a:extLst>
            </p:cNvPr>
            <p:cNvSpPr txBox="1"/>
            <p:nvPr/>
          </p:nvSpPr>
          <p:spPr>
            <a:xfrm>
              <a:off x="432251" y="4533853"/>
              <a:ext cx="1272446" cy="2770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63" spc="-49" dirty="0">
                  <a:latin typeface="+mn-ea"/>
                </a:rPr>
                <a:t>IV.   </a:t>
              </a:r>
              <a:r>
                <a:rPr lang="ko-KR" altLang="en-US" sz="1463" spc="-49" dirty="0">
                  <a:latin typeface="+mn-ea"/>
                </a:rPr>
                <a:t>진단결과 상세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816E84-A4BE-888C-8BE2-76EACDCFB081}"/>
                </a:ext>
              </a:extLst>
            </p:cNvPr>
            <p:cNvSpPr txBox="1"/>
            <p:nvPr/>
          </p:nvSpPr>
          <p:spPr>
            <a:xfrm>
              <a:off x="365565" y="4854760"/>
              <a:ext cx="1166440" cy="1909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계정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사용자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네트워크 보안</a:t>
              </a: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spc="-49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서버 보안</a:t>
              </a: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데이터베이스 보안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스토리지 보안 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로깅 정책 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키 관리 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69652" indent="-69652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컨테이너 보안</a:t>
              </a:r>
              <a:endParaRPr lang="en-US" altLang="ko-KR" sz="1000" spc="-49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9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7D31-ABA0-D1E6-69AB-966726715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675FAE-A1BE-048C-EFF5-6F90BE0D3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진단 결과 요약 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상품기술서 </a:t>
            </a:r>
            <a:r>
              <a:rPr lang="ko-KR" altLang="en-US" dirty="0">
                <a:latin typeface="+mj-ea"/>
                <a:ea typeface="+mj-ea"/>
              </a:rPr>
              <a:t>계정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217D5C6-60BB-EC7A-CF19-B194F845D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521283"/>
              </p:ext>
            </p:extLst>
          </p:nvPr>
        </p:nvGraphicFramePr>
        <p:xfrm>
          <a:off x="452927" y="1114295"/>
          <a:ext cx="2129256" cy="1725470"/>
        </p:xfrm>
        <a:graphic>
          <a:graphicData uri="http://schemas.openxmlformats.org/drawingml/2006/table">
            <a:tbl>
              <a:tblPr firstRow="1" bandRow="1"/>
              <a:tblGrid>
                <a:gridCol w="833256">
                  <a:extLst>
                    <a:ext uri="{9D8B030D-6E8A-4147-A177-3AD203B41FA5}">
                      <a16:colId xmlns:a16="http://schemas.microsoft.com/office/drawing/2014/main" val="153644148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297592757"/>
                    </a:ext>
                  </a:extLst>
                </a:gridCol>
              </a:tblGrid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CSP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3511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진단 환경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상품기술서 서비스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211150"/>
                  </a:ext>
                </a:extLst>
              </a:tr>
              <a:tr h="3450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계정 </a:t>
                      </a:r>
                      <a:r>
                        <a:rPr lang="en-US" altLang="ko-KR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7166-6776-8578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78826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진단 일자</a:t>
                      </a:r>
                      <a:endParaRPr lang="en-US" altLang="ko-KR" sz="900" b="1" kern="0" spc="-6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2025-07-03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05637"/>
                  </a:ext>
                </a:extLst>
              </a:tr>
              <a:tr h="345094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-6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규정 </a:t>
                      </a:r>
                      <a:r>
                        <a:rPr lang="ko-KR" altLang="en-US" sz="900" b="1" kern="0" spc="-6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준수율</a:t>
                      </a:r>
                      <a:endParaRPr lang="ko-KR" altLang="en-US" sz="900" b="1" kern="0" spc="-6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72.3%</a:t>
                      </a: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67434"/>
                  </a:ext>
                </a:extLst>
              </a:tr>
            </a:tbl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52A5FA3B-3F0F-6F82-690B-1B522A2EB3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309044"/>
              </p:ext>
            </p:extLst>
          </p:nvPr>
        </p:nvGraphicFramePr>
        <p:xfrm>
          <a:off x="1839550" y="392217"/>
          <a:ext cx="6226900" cy="3036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5E8B56-849C-2508-94A9-D1CF808160CF}"/>
              </a:ext>
            </a:extLst>
          </p:cNvPr>
          <p:cNvSpPr/>
          <p:nvPr/>
        </p:nvSpPr>
        <p:spPr>
          <a:xfrm>
            <a:off x="453000" y="903022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결과 요약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8DB13C-3F17-8BF3-10EC-BB1CD2C7B159}"/>
              </a:ext>
            </a:extLst>
          </p:cNvPr>
          <p:cNvSpPr/>
          <p:nvPr/>
        </p:nvSpPr>
        <p:spPr>
          <a:xfrm>
            <a:off x="453000" y="3124557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점검 항목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B466030-2584-35F5-9020-762E7023BF42}"/>
              </a:ext>
            </a:extLst>
          </p:cNvPr>
          <p:cNvSpPr/>
          <p:nvPr/>
        </p:nvSpPr>
        <p:spPr>
          <a:xfrm>
            <a:off x="4953000" y="3124557"/>
            <a:ext cx="2879062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176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spc="-60" dirty="0">
                <a:latin typeface="+mn-ea"/>
              </a:rPr>
              <a:t>주요 이슈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D7DC5A0-7334-33B0-1706-82F115B11327}"/>
              </a:ext>
            </a:extLst>
          </p:cNvPr>
          <p:cNvSpPr txBox="1"/>
          <p:nvPr/>
        </p:nvSpPr>
        <p:spPr>
          <a:xfrm>
            <a:off x="1004550" y="2834663"/>
            <a:ext cx="16613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+mn-ea"/>
              </a:rPr>
              <a:t>※ </a:t>
            </a:r>
            <a:r>
              <a:rPr lang="ko-KR" altLang="en-US" sz="600" dirty="0">
                <a:latin typeface="+mn-ea"/>
              </a:rPr>
              <a:t>전체 점검 리소스 대비 준수 리소스 비율</a:t>
            </a: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B070D3AF-7FFD-BF32-0675-7B705C325E82}"/>
              </a:ext>
            </a:extLst>
          </p:cNvPr>
          <p:cNvSpPr>
            <a:spLocks/>
          </p:cNvSpPr>
          <p:nvPr/>
        </p:nvSpPr>
        <p:spPr>
          <a:xfrm rot="5400000">
            <a:off x="3255253" y="4823645"/>
            <a:ext cx="3168000" cy="149873"/>
          </a:xfrm>
          <a:prstGeom prst="triangle">
            <a:avLst/>
          </a:prstGeom>
          <a:gradFill flip="none" rotWithShape="1">
            <a:gsLst>
              <a:gs pos="100000">
                <a:srgbClr val="F5F5F5"/>
              </a:gs>
              <a:gs pos="0">
                <a:schemeClr val="bg1">
                  <a:lumMod val="50000"/>
                  <a:alpha val="3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" name="AutoShape 62">
            <a:extLst>
              <a:ext uri="{FF2B5EF4-FFF2-40B4-BE49-F238E27FC236}">
                <a16:creationId xmlns:a16="http://schemas.microsoft.com/office/drawing/2014/main" id="{DE36E50F-ED43-45AD-BC74-15D20CC9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3333319"/>
            <a:ext cx="1155155" cy="563156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계정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사용자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(13)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AutoShape 62">
            <a:extLst>
              <a:ext uri="{FF2B5EF4-FFF2-40B4-BE49-F238E27FC236}">
                <a16:creationId xmlns:a16="http://schemas.microsoft.com/office/drawing/2014/main" id="{938B4865-96E3-EED7-2318-B6191E743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3934259"/>
            <a:ext cx="1155155" cy="43967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네트워크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(11)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AutoShape 62">
            <a:extLst>
              <a:ext uri="{FF2B5EF4-FFF2-40B4-BE49-F238E27FC236}">
                <a16:creationId xmlns:a16="http://schemas.microsoft.com/office/drawing/2014/main" id="{A2140E34-0471-619E-09A2-7CA7C3CA0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4411721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서버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(5)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AutoShape 62">
            <a:extLst>
              <a:ext uri="{FF2B5EF4-FFF2-40B4-BE49-F238E27FC236}">
                <a16:creationId xmlns:a16="http://schemas.microsoft.com/office/drawing/2014/main" id="{1035C412-8739-8750-84BC-4C1A4E3F4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209628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DB </a:t>
            </a: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(8)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62">
            <a:extLst>
              <a:ext uri="{FF2B5EF4-FFF2-40B4-BE49-F238E27FC236}">
                <a16:creationId xmlns:a16="http://schemas.microsoft.com/office/drawing/2014/main" id="{B5FF775E-00CE-17DD-E34E-8E06E716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534680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스토리지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(4)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AutoShape 62">
            <a:extLst>
              <a:ext uri="{FF2B5EF4-FFF2-40B4-BE49-F238E27FC236}">
                <a16:creationId xmlns:a16="http://schemas.microsoft.com/office/drawing/2014/main" id="{1F42A622-6EB9-5FF5-7387-666DDF19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4736773"/>
            <a:ext cx="1155155" cy="435071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컨테이너 보안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(5)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62">
            <a:extLst>
              <a:ext uri="{FF2B5EF4-FFF2-40B4-BE49-F238E27FC236}">
                <a16:creationId xmlns:a16="http://schemas.microsoft.com/office/drawing/2014/main" id="{0CCD826F-8F48-A566-3449-796A55918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5859732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로깅 정책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(6)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AutoShape 62">
            <a:extLst>
              <a:ext uri="{FF2B5EF4-FFF2-40B4-BE49-F238E27FC236}">
                <a16:creationId xmlns:a16="http://schemas.microsoft.com/office/drawing/2014/main" id="{290DBBF5-111F-CC6B-4B98-D0300D8EF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1" y="6184786"/>
            <a:ext cx="1155155" cy="287268"/>
          </a:xfrm>
          <a:prstGeom prst="roundRect">
            <a:avLst>
              <a:gd name="adj" fmla="val 0"/>
            </a:avLst>
          </a:prstGeom>
          <a:solidFill>
            <a:srgbClr val="666666"/>
          </a:solidFill>
          <a:ln w="9525">
            <a:noFill/>
          </a:ln>
        </p:spPr>
        <p:txBody>
          <a:bodyPr wrap="square" lIns="31745" tIns="31745" rIns="31745" bIns="31745" anchor="ctr"/>
          <a:lstStyle/>
          <a:p>
            <a:pPr algn="ctr" defTabSz="998099" eaLnBrk="0" hangingPunct="0">
              <a:buClr>
                <a:prstClr val="white">
                  <a:lumMod val="50000"/>
                </a:prstClr>
              </a:buClr>
              <a:buSzPct val="80000"/>
              <a:defRPr/>
            </a:pPr>
            <a:r>
              <a:rPr lang="ko-KR" altLang="en-US" sz="900" b="1" kern="0" spc="-60" dirty="0">
                <a:solidFill>
                  <a:schemeClr val="bg1"/>
                </a:solidFill>
                <a:latin typeface="+mn-ea"/>
              </a:rPr>
              <a:t>기타 </a:t>
            </a:r>
            <a:r>
              <a:rPr lang="en-US" altLang="ko-KR" sz="900" b="1" kern="0" spc="-60" dirty="0">
                <a:solidFill>
                  <a:schemeClr val="bg1"/>
                </a:solidFill>
                <a:latin typeface="+mn-ea"/>
              </a:rPr>
              <a:t>(3)</a:t>
            </a:r>
            <a:endParaRPr lang="ko-KR" altLang="ko-KR" sz="900" b="1" kern="0" spc="-6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7070B6C-0655-447F-3CE7-E521D493C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428930"/>
              </p:ext>
            </p:extLst>
          </p:nvPr>
        </p:nvGraphicFramePr>
        <p:xfrm>
          <a:off x="6775171" y="1112684"/>
          <a:ext cx="2688111" cy="1511195"/>
        </p:xfrm>
        <a:graphic>
          <a:graphicData uri="http://schemas.openxmlformats.org/drawingml/2006/table">
            <a:tbl>
              <a:tblPr firstRow="1" bandRow="1"/>
              <a:tblGrid>
                <a:gridCol w="936000">
                  <a:extLst>
                    <a:ext uri="{9D8B030D-6E8A-4147-A177-3AD203B41FA5}">
                      <a16:colId xmlns:a16="http://schemas.microsoft.com/office/drawing/2014/main" val="1536441489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4117480024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2297592757"/>
                    </a:ext>
                  </a:extLst>
                </a:gridCol>
                <a:gridCol w="584037">
                  <a:extLst>
                    <a:ext uri="{9D8B030D-6E8A-4147-A177-3AD203B41FA5}">
                      <a16:colId xmlns:a16="http://schemas.microsoft.com/office/drawing/2014/main" val="3576205984"/>
                    </a:ext>
                  </a:extLst>
                </a:gridCol>
              </a:tblGrid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점검 항목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점검 대상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미준수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준수율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3511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84.4%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713944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73.9%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75743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159032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컨테이너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40.0%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211150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스토리지 보안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76.3%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05637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로깅 정책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66" marR="3466" marT="346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21.7%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38440"/>
                  </a:ext>
                </a:extLst>
              </a:tr>
            </a:tbl>
          </a:graphicData>
        </a:graphic>
      </p:graphicFrame>
      <p:sp>
        <p:nvSpPr>
          <p:cNvPr id="14" name="Rectangle 66">
            <a:extLst>
              <a:ext uri="{FF2B5EF4-FFF2-40B4-BE49-F238E27FC236}">
                <a16:creationId xmlns:a16="http://schemas.microsoft.com/office/drawing/2014/main" id="{729777C7-547B-F423-E2BE-20411EFF131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7" y="3333967"/>
            <a:ext cx="3066609" cy="56185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ROOT/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IAM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 권한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ROOT/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IAM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 보안 설정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AccessKey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Policy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등 인증 정보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관리콘솔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사용자 비밀번호 정책 점검 등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9495BF2E-71F0-55BD-CE1B-738A893AD2F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3934460"/>
            <a:ext cx="3066609" cy="438661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보안그룹 허용 정책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보안그룹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EIP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사용 여부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ALB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 설정 점검 등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Rectangle 66">
            <a:extLst>
              <a:ext uri="{FF2B5EF4-FFF2-40B4-BE49-F238E27FC236}">
                <a16:creationId xmlns:a16="http://schemas.microsoft.com/office/drawing/2014/main" id="{4D742E68-4A38-F382-A818-FF6CD4095A5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4411760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퍼블릭 액세스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스토리지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점검 등</a:t>
            </a:r>
          </a:p>
        </p:txBody>
      </p:sp>
      <p:sp>
        <p:nvSpPr>
          <p:cNvPr id="18" name="Rectangle 66">
            <a:extLst>
              <a:ext uri="{FF2B5EF4-FFF2-40B4-BE49-F238E27FC236}">
                <a16:creationId xmlns:a16="http://schemas.microsoft.com/office/drawing/2014/main" id="{452D40F4-FD13-AE61-7B9D-4AF5682E82E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209707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RDS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스토리지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가용성 점검 등</a:t>
            </a: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564C6ED9-90D4-119A-DE1A-2A5C6F2E6C7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534950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Bucket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퍼블릭 액세스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암호화 통신 점검 등</a:t>
            </a: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A01A2420-033B-DC73-AB64-51A44454D65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5" y="4737003"/>
            <a:ext cx="3066609" cy="434065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파일시스템 쓰기 권한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ECS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격리 설정 점검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컨테이너에 리소스 제한 설정 점검 등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4056C50-4A7C-A04A-4A54-7E90E6C3E8A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5860193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Native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보안 로그 활성화 및 암호화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무결성 점검 등</a:t>
            </a:r>
          </a:p>
        </p:txBody>
      </p:sp>
      <p:sp>
        <p:nvSpPr>
          <p:cNvPr id="22" name="Rectangle 66">
            <a:extLst>
              <a:ext uri="{FF2B5EF4-FFF2-40B4-BE49-F238E27FC236}">
                <a16:creationId xmlns:a16="http://schemas.microsoft.com/office/drawing/2014/main" id="{D2932C9F-CDC1-BE83-F368-FC6E2FDB7E6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616" y="6185434"/>
            <a:ext cx="3066609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KMS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Key Rotation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활성화 점검 등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76B7937A-11D3-1CD8-9495-7C572DD3F14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3333967"/>
            <a:ext cx="4500563" cy="56185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 기간이 초과한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IAM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 비밀번호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AccessKey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다수 존재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최대 수명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371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 이상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차 인증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(MFA)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없이 콘솔 로그인을 하는 사용자 존재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hongq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EF39ED4E-8731-4DD2-583E-27F2C5691BB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3934460"/>
            <a:ext cx="4500561" cy="438661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ECR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Endpoint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관련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SecurityGroup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포트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소스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ANY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오픈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ALB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Drop invalid header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E7760A23-2380-4338-B352-6F9ADE12A34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4411760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EBS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기본 암호화 미적용 상태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에 할당되어 운영 중인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EBS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의 암호화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일부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에 퍼블릭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IP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할당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와 연결된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Role (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cjo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ec2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-app*-role)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과다권한 부여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Rectangle 66">
            <a:extLst>
              <a:ext uri="{FF2B5EF4-FFF2-40B4-BE49-F238E27FC236}">
                <a16:creationId xmlns:a16="http://schemas.microsoft.com/office/drawing/2014/main" id="{139C8DF8-1A34-6040-98CA-9E1C2E1E809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209707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Rectangle 66">
            <a:extLst>
              <a:ext uri="{FF2B5EF4-FFF2-40B4-BE49-F238E27FC236}">
                <a16:creationId xmlns:a16="http://schemas.microsoft.com/office/drawing/2014/main" id="{BFAFAC14-AC7F-7D0A-A173-B2D807910E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534950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전송 요청에 대한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HTTP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명시적 거부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Rectangle 66">
            <a:extLst>
              <a:ext uri="{FF2B5EF4-FFF2-40B4-BE49-F238E27FC236}">
                <a16:creationId xmlns:a16="http://schemas.microsoft.com/office/drawing/2014/main" id="{178E7856-267B-FC55-055C-590E24C16C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4" y="4737003"/>
            <a:ext cx="4500561" cy="434065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읽기 전용 루트 파일시스템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Root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사용자로 컨테이너 실행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메모리 리소스 제한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미설정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상태</a:t>
            </a:r>
          </a:p>
        </p:txBody>
      </p:sp>
      <p:sp>
        <p:nvSpPr>
          <p:cNvPr id="43" name="Rectangle 66">
            <a:extLst>
              <a:ext uri="{FF2B5EF4-FFF2-40B4-BE49-F238E27FC236}">
                <a16:creationId xmlns:a16="http://schemas.microsoft.com/office/drawing/2014/main" id="{27DD4A7D-FA60-F5D7-D368-9C2B2EF670B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5860193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 CloudTrail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추적 로그 비암호화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VPC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플로우 로그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/ 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</a:rPr>
              <a:t>S3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액세스 로깅 비활성화 상태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Rectangle 66">
            <a:extLst>
              <a:ext uri="{FF2B5EF4-FFF2-40B4-BE49-F238E27FC236}">
                <a16:creationId xmlns:a16="http://schemas.microsoft.com/office/drawing/2014/main" id="{A39CCBEB-3C64-1074-2CD2-0A51FE503E6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38485" y="6185434"/>
            <a:ext cx="4500561" cy="286604"/>
          </a:xfrm>
          <a:prstGeom prst="rect">
            <a:avLst/>
          </a:prstGeom>
          <a:solidFill>
            <a:schemeClr val="bg1"/>
          </a:solidFill>
          <a:ln w="6350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2772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7600" y="3613780"/>
            <a:ext cx="5666720" cy="2119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1.1   IAM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비밀번호 정책 관리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1.2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   관리 콘솔 사용자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Multi Factor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인증 사용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1.5  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액세스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키 최대 사용 기간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1.7  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미사용 자격 증명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1.8   IAM Policy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의 과다 권한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1.13  Secrets Manager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보안 암호 자동 교체 구성 여부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942" y="2200480"/>
            <a:ext cx="667041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spc="-100" dirty="0">
                <a:solidFill>
                  <a:prstClr val="white"/>
                </a:solidFill>
                <a:latin typeface="+mn-ea"/>
              </a:rPr>
              <a:t>진단 결과 상세 </a:t>
            </a:r>
            <a:r>
              <a:rPr lang="en-US" altLang="ko-KR" sz="4000" spc="-100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4000" spc="-100" dirty="0">
                <a:solidFill>
                  <a:prstClr val="white"/>
                </a:solidFill>
                <a:latin typeface="+mn-ea"/>
              </a:rPr>
              <a:t>계정/사용자</a:t>
            </a:r>
            <a:r>
              <a:rPr lang="en-US" altLang="ko-KR" sz="4000" spc="-100" dirty="0">
                <a:solidFill>
                  <a:prstClr val="white"/>
                </a:solidFill>
                <a:latin typeface="+mn-ea"/>
              </a:rPr>
              <a:t>)</a:t>
            </a:r>
            <a:endParaRPr lang="ko-KR" altLang="en-US" sz="4000" spc="-1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7077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D94E9-22E0-CD8A-DF0A-C8B68DD9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76FA5E-1777-4C15-0EF6-107C0E921C81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4C170EA5-33CA-39B2-4390-1616BEE6A3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061351D6-34F9-13CA-C5A5-F44E248C0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1.1 IAM </a:t>
            </a:r>
            <a:r>
              <a:rPr lang="ko-KR" altLang="en-US" dirty="0">
                <a:latin typeface="+mn-ea"/>
                <a:ea typeface="+mn-ea"/>
              </a:rPr>
              <a:t>비밀번호 정책 관리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D3DB6F-8250-56A8-2A20-444A1AD2E394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66CB018B-5819-CD5F-1783-D906A942AEC4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AB6AF-8333-9D7B-4932-E822976C00A2}"/>
              </a:ext>
            </a:extLst>
          </p:cNvPr>
          <p:cNvSpPr txBox="1"/>
          <p:nvPr/>
        </p:nvSpPr>
        <p:spPr>
          <a:xfrm>
            <a:off x="440074" y="1090402"/>
            <a:ext cx="6442037" cy="518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IAM </a:t>
            </a:r>
            <a:r>
              <a:rPr lang="ko-KR" altLang="en-US" sz="1200" spc="-60" dirty="0">
                <a:latin typeface="+mn-ea"/>
              </a:rPr>
              <a:t>콘솔 사용자에 대한 비밀번호 정책 설정 시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IAM </a:t>
            </a:r>
            <a:r>
              <a:rPr lang="ko-KR" altLang="en-US" sz="1200" spc="-60" dirty="0">
                <a:latin typeface="+mn-ea"/>
              </a:rPr>
              <a:t>콘솔 사용자에 대한 비밀번호 정책 </a:t>
            </a:r>
            <a:r>
              <a:rPr lang="ko-KR" altLang="en-US" sz="1200" spc="-60" dirty="0" err="1">
                <a:latin typeface="+mn-ea"/>
              </a:rPr>
              <a:t>미설정</a:t>
            </a:r>
            <a:r>
              <a:rPr lang="ko-KR" altLang="en-US" sz="1200" spc="-60" dirty="0">
                <a:latin typeface="+mn-ea"/>
              </a:rPr>
              <a:t> 시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813DB4-AD9C-D9A7-74BC-F9CE36111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773606"/>
              </p:ext>
            </p:extLst>
          </p:nvPr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CD4444-FFF8-C306-EA90-ACD9276A9A73}"/>
              </a:ext>
            </a:extLst>
          </p:cNvPr>
          <p:cNvSpPr txBox="1"/>
          <p:nvPr/>
        </p:nvSpPr>
        <p:spPr>
          <a:xfrm>
            <a:off x="533400" y="1801530"/>
            <a:ext cx="4992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비밀번호 정책 미 준수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9C1037-3CF5-B004-00A0-F6068E4F05AE}"/>
              </a:ext>
            </a:extLst>
          </p:cNvPr>
          <p:cNvSpPr txBox="1"/>
          <p:nvPr/>
        </p:nvSpPr>
        <p:spPr>
          <a:xfrm>
            <a:off x="637274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Identity and Access Management(IAM) &gt; </a:t>
            </a:r>
            <a:r>
              <a:rPr lang="ko-KR" altLang="en-US" sz="1000" dirty="0">
                <a:latin typeface="+mn-ea"/>
              </a:rPr>
              <a:t>계정 설정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선택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D977E7-6ACA-DBB0-78EB-CF810BB9BB95}"/>
              </a:ext>
            </a:extLst>
          </p:cNvPr>
          <p:cNvSpPr txBox="1"/>
          <p:nvPr/>
        </p:nvSpPr>
        <p:spPr>
          <a:xfrm>
            <a:off x="637274" y="4697241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>
                <a:latin typeface="+mn-ea"/>
              </a:rPr>
              <a:t>IAM </a:t>
            </a:r>
            <a:r>
              <a:rPr lang="ko-KR" altLang="en-US" sz="1000" dirty="0">
                <a:latin typeface="+mn-ea"/>
              </a:rPr>
              <a:t>기본 값을 사용 중인 것으로 확인 됨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기본 값의 경우 비밀번호 만료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기간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암호 재사용 제한 요건 없음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E06D42-0E59-03E8-3D6D-C0202616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1" y="2356022"/>
            <a:ext cx="6232071" cy="21369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25C1EE-3397-E060-026D-C6ED0F139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61" y="4980158"/>
            <a:ext cx="7705244" cy="9362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017E93-D17A-08B6-5747-73B6014EE366}"/>
              </a:ext>
            </a:extLst>
          </p:cNvPr>
          <p:cNvSpPr/>
          <p:nvPr/>
        </p:nvSpPr>
        <p:spPr>
          <a:xfrm>
            <a:off x="957374" y="5497290"/>
            <a:ext cx="3777912" cy="37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188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C09E8-879D-07D2-A069-C03134A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B997AC-A5C1-F6A9-475C-F1B1D7CF76E1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BE013861-AEB7-65E5-6361-04F4C172F7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992E364-4EF4-01CE-C72F-EA8D52C12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1.1 IAM </a:t>
            </a:r>
            <a:r>
              <a:rPr lang="ko-KR" altLang="en-US" dirty="0">
                <a:latin typeface="+mn-ea"/>
              </a:rPr>
              <a:t>비밀번호 정책 관리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1D8D05-98EA-C058-BC26-24F19F6A455C}"/>
              </a:ext>
            </a:extLst>
          </p:cNvPr>
          <p:cNvSpPr/>
          <p:nvPr/>
        </p:nvSpPr>
        <p:spPr>
          <a:xfrm>
            <a:off x="525561" y="956781"/>
            <a:ext cx="8840788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A0B6D-7DE7-8EAB-F53E-C5961F5C055F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C63E0-46E6-E6A3-8FB8-A96640BB8982}"/>
              </a:ext>
            </a:extLst>
          </p:cNvPr>
          <p:cNvSpPr txBox="1"/>
          <p:nvPr/>
        </p:nvSpPr>
        <p:spPr>
          <a:xfrm>
            <a:off x="630951" y="1312046"/>
            <a:ext cx="8111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계정 설정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암호 정책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편집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사용자 지정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61BB55-1814-3ECF-2F22-5C9072DD892E}"/>
              </a:ext>
            </a:extLst>
          </p:cNvPr>
          <p:cNvSpPr txBox="1"/>
          <p:nvPr/>
        </p:nvSpPr>
        <p:spPr>
          <a:xfrm>
            <a:off x="630952" y="1567070"/>
            <a:ext cx="49751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② 아래와 같은 기준으로 암호 정책 설정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   - 1</a:t>
            </a:r>
            <a:r>
              <a:rPr lang="ko-KR" altLang="en-US" sz="1000" dirty="0">
                <a:latin typeface="+mn-ea"/>
              </a:rPr>
              <a:t>개 이상의 대문자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   - 1</a:t>
            </a:r>
            <a:r>
              <a:rPr lang="ko-KR" altLang="en-US" sz="1000" dirty="0">
                <a:latin typeface="+mn-ea"/>
              </a:rPr>
              <a:t>개 이상의 소문자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   - 1</a:t>
            </a:r>
            <a:r>
              <a:rPr lang="ko-KR" altLang="en-US" sz="1000" dirty="0">
                <a:latin typeface="+mn-ea"/>
              </a:rPr>
              <a:t>개 이상의 숫자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   - 1</a:t>
            </a:r>
            <a:r>
              <a:rPr lang="ko-KR" altLang="en-US" sz="1000" dirty="0">
                <a:latin typeface="+mn-ea"/>
              </a:rPr>
              <a:t>개 이상의 특수 문자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   - 90</a:t>
            </a:r>
            <a:r>
              <a:rPr lang="ko-KR" altLang="en-US" sz="1000" dirty="0">
                <a:latin typeface="+mn-ea"/>
              </a:rPr>
              <a:t>일 이후 암호 만료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   - </a:t>
            </a:r>
            <a:r>
              <a:rPr lang="ko-KR" altLang="en-US" sz="1000" dirty="0">
                <a:latin typeface="+mn-ea"/>
              </a:rPr>
              <a:t>암호 재사용 제한 </a:t>
            </a:r>
            <a:r>
              <a:rPr lang="en-US" altLang="ko-KR" sz="1000" dirty="0">
                <a:latin typeface="+mn-ea"/>
              </a:rPr>
              <a:t>3</a:t>
            </a:r>
            <a:r>
              <a:rPr lang="ko-KR" altLang="en-US" sz="1000" dirty="0">
                <a:latin typeface="+mn-ea"/>
              </a:rPr>
              <a:t>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A3D98F-39C8-E1B3-3C1E-365B6D2A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60" y="2790345"/>
            <a:ext cx="7875787" cy="32067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C420C9E-EBB9-C9D2-CAB8-9FC38E0581B5}"/>
              </a:ext>
            </a:extLst>
          </p:cNvPr>
          <p:cNvSpPr/>
          <p:nvPr/>
        </p:nvSpPr>
        <p:spPr>
          <a:xfrm>
            <a:off x="4826439" y="3058890"/>
            <a:ext cx="3800490" cy="408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9CF49E-018A-D7F3-81F2-F71037A18BC7}"/>
              </a:ext>
            </a:extLst>
          </p:cNvPr>
          <p:cNvSpPr/>
          <p:nvPr/>
        </p:nvSpPr>
        <p:spPr>
          <a:xfrm>
            <a:off x="1009620" y="4196443"/>
            <a:ext cx="2408494" cy="500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30F796-DC07-4396-09CB-7ACF32CAF2AC}"/>
              </a:ext>
            </a:extLst>
          </p:cNvPr>
          <p:cNvSpPr/>
          <p:nvPr/>
        </p:nvSpPr>
        <p:spPr>
          <a:xfrm>
            <a:off x="1009620" y="4865216"/>
            <a:ext cx="2408494" cy="294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2DDB67-4165-67D5-1EDF-7500FF3027B5}"/>
              </a:ext>
            </a:extLst>
          </p:cNvPr>
          <p:cNvSpPr/>
          <p:nvPr/>
        </p:nvSpPr>
        <p:spPr>
          <a:xfrm>
            <a:off x="1009620" y="5469373"/>
            <a:ext cx="2408494" cy="4318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0146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1.2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관리 콘솔 사용자 </a:t>
            </a:r>
            <a:r>
              <a:rPr lang="en-US" altLang="ko-KR" dirty="0">
                <a:latin typeface="+mn-ea"/>
                <a:ea typeface="+mn-ea"/>
              </a:rPr>
              <a:t>Multi Factor </a:t>
            </a:r>
            <a:r>
              <a:rPr lang="ko-KR" altLang="en-US" dirty="0">
                <a:latin typeface="+mn-ea"/>
                <a:ea typeface="+mn-ea"/>
              </a:rPr>
              <a:t>인증 사용</a:t>
            </a:r>
            <a:r>
              <a:rPr lang="ko-KR" altLang="en-US" dirty="0">
                <a:latin typeface="+mn-ea"/>
              </a:rPr>
              <a:t> 점검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0402"/>
            <a:ext cx="64420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>
                <a:latin typeface="+mn-ea"/>
              </a:rPr>
              <a:t>관리 콘솔 접근을 하는 사용자에 </a:t>
            </a:r>
            <a:r>
              <a:rPr lang="en-US" altLang="ko-KR" sz="1200" spc="-60" dirty="0">
                <a:latin typeface="+mn-ea"/>
              </a:rPr>
              <a:t>MFA </a:t>
            </a:r>
            <a:r>
              <a:rPr lang="ko-KR" altLang="en-US" sz="1200" spc="-60" dirty="0">
                <a:latin typeface="+mn-ea"/>
              </a:rPr>
              <a:t>디바이스가 활성화 되어 있을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>
                <a:latin typeface="+mn-ea"/>
              </a:rPr>
              <a:t>관리 콘솔 접근을 하는 사용자에 </a:t>
            </a:r>
            <a:r>
              <a:rPr lang="en-US" altLang="ko-KR" sz="1200" spc="-60" dirty="0">
                <a:latin typeface="+mn-ea"/>
              </a:rPr>
              <a:t>MFA </a:t>
            </a:r>
            <a:r>
              <a:rPr lang="ko-KR" altLang="en-US" sz="1200" spc="-60" dirty="0">
                <a:latin typeface="+mn-ea"/>
              </a:rPr>
              <a:t>디바이스가 비활성화 되어 있을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801530"/>
            <a:ext cx="4854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7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37274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Identity and Access Management(IAM) &gt; </a:t>
            </a:r>
            <a:r>
              <a:rPr lang="ko-KR" altLang="en-US" sz="1000" dirty="0">
                <a:latin typeface="+mn-ea"/>
              </a:rPr>
              <a:t>사용자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chosunz4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1000" dirty="0">
                <a:latin typeface="+mn-ea"/>
              </a:rPr>
              <a:t>선택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 err="1">
                <a:latin typeface="+mn-ea"/>
              </a:rPr>
              <a:t>샘플링된</a:t>
            </a:r>
            <a:r>
              <a:rPr lang="ko-KR" altLang="en-US" sz="1000" dirty="0">
                <a:latin typeface="+mn-ea"/>
              </a:rPr>
              <a:t> 사용자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27B39F-AA95-2DE7-793A-66752F646F6B}"/>
              </a:ext>
            </a:extLst>
          </p:cNvPr>
          <p:cNvSpPr txBox="1"/>
          <p:nvPr/>
        </p:nvSpPr>
        <p:spPr>
          <a:xfrm>
            <a:off x="637274" y="4005997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② 요약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콘솔 액세스가 </a:t>
            </a:r>
            <a:r>
              <a:rPr lang="en-US" altLang="ko-KR" sz="1000" dirty="0">
                <a:latin typeface="+mn-ea"/>
              </a:rPr>
              <a:t>‘MFA </a:t>
            </a:r>
            <a:r>
              <a:rPr lang="ko-KR" altLang="en-US" sz="1000" dirty="0">
                <a:latin typeface="+mn-ea"/>
              </a:rPr>
              <a:t>없이 활성화됨</a:t>
            </a:r>
            <a:r>
              <a:rPr lang="en-US" altLang="ko-KR" sz="1000" dirty="0">
                <a:latin typeface="+mn-ea"/>
              </a:rPr>
              <a:t>’</a:t>
            </a:r>
            <a:r>
              <a:rPr lang="ko-KR" altLang="en-US" sz="1000" dirty="0">
                <a:latin typeface="+mn-ea"/>
              </a:rPr>
              <a:t>을 확인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308B05-1153-68E7-9FFF-562848BF3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799314"/>
              </p:ext>
            </p:extLst>
          </p:nvPr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582AD8-6904-ADCC-81CF-9F87652E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2356022"/>
            <a:ext cx="8320223" cy="15310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635F94-2C54-E35F-A652-0BC7BAE19CC9}"/>
              </a:ext>
            </a:extLst>
          </p:cNvPr>
          <p:cNvSpPr/>
          <p:nvPr/>
        </p:nvSpPr>
        <p:spPr>
          <a:xfrm>
            <a:off x="1274979" y="3439886"/>
            <a:ext cx="635464" cy="2703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719B7A-C2CC-80A2-D2D2-6914E6CB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05" y="4300339"/>
            <a:ext cx="5212352" cy="17286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635F94-2C54-E35F-A652-0BC7BAE19CC9}"/>
              </a:ext>
            </a:extLst>
          </p:cNvPr>
          <p:cNvSpPr/>
          <p:nvPr/>
        </p:nvSpPr>
        <p:spPr>
          <a:xfrm>
            <a:off x="3559857" y="4919935"/>
            <a:ext cx="1208085" cy="4576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0142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375-BCED-BE9A-0417-426754A7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20206E-A313-858A-C2B9-A5A8830B6330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AEE6154B-444A-46C2-BD5E-F9474941A8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E44F04D1-B746-9E05-81B8-60467AEFF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1.2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관리 콘솔 사용자 </a:t>
            </a:r>
            <a:r>
              <a:rPr lang="en-US" altLang="ko-KR" dirty="0">
                <a:latin typeface="+mn-ea"/>
                <a:ea typeface="+mn-ea"/>
              </a:rPr>
              <a:t>Multi Factor </a:t>
            </a:r>
            <a:r>
              <a:rPr lang="ko-KR" altLang="en-US" dirty="0">
                <a:latin typeface="+mn-ea"/>
                <a:ea typeface="+mn-ea"/>
              </a:rPr>
              <a:t>인증 사용</a:t>
            </a:r>
            <a:r>
              <a:rPr lang="ko-KR" altLang="en-US" dirty="0">
                <a:latin typeface="+mn-ea"/>
              </a:rPr>
              <a:t> 점검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BF3540-231A-50C6-DB77-688CBF9039F2}"/>
              </a:ext>
            </a:extLst>
          </p:cNvPr>
          <p:cNvSpPr/>
          <p:nvPr/>
        </p:nvSpPr>
        <p:spPr>
          <a:xfrm>
            <a:off x="525561" y="956781"/>
            <a:ext cx="8840788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0386D-7155-AAA2-134B-B6ACBF3BC926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4DEE2-66A6-58E4-C181-B76E27DAC39E}"/>
              </a:ext>
            </a:extLst>
          </p:cNvPr>
          <p:cNvSpPr txBox="1"/>
          <p:nvPr/>
        </p:nvSpPr>
        <p:spPr>
          <a:xfrm>
            <a:off x="630951" y="1312046"/>
            <a:ext cx="8111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사용자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보안 자격 증명 탭 </a:t>
            </a:r>
            <a:r>
              <a:rPr lang="en-US" altLang="ko-KR" sz="1000" dirty="0">
                <a:latin typeface="+mn-ea"/>
              </a:rPr>
              <a:t>&gt; MFA </a:t>
            </a:r>
            <a:r>
              <a:rPr lang="ko-KR" altLang="en-US" sz="1000" dirty="0">
                <a:latin typeface="+mn-ea"/>
              </a:rPr>
              <a:t>디바이스 할당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디바이스 옵션 선택</a:t>
            </a:r>
            <a:r>
              <a:rPr lang="en-US" altLang="ko-KR" sz="1000" dirty="0">
                <a:latin typeface="+mn-ea"/>
              </a:rPr>
              <a:t> &gt; MFA </a:t>
            </a:r>
            <a:r>
              <a:rPr lang="ko-KR" altLang="en-US" sz="1000" dirty="0">
                <a:latin typeface="+mn-ea"/>
              </a:rPr>
              <a:t>활성화 적용</a:t>
            </a:r>
          </a:p>
        </p:txBody>
      </p:sp>
      <p:sp>
        <p:nvSpPr>
          <p:cNvPr id="20" name="AutoShape 84">
            <a:extLst>
              <a:ext uri="{FF2B5EF4-FFF2-40B4-BE49-F238E27FC236}">
                <a16:creationId xmlns:a16="http://schemas.microsoft.com/office/drawing/2014/main" id="{1D19CC56-35DF-E742-C466-1CE129295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191" y="4174548"/>
            <a:ext cx="3264481" cy="142518"/>
          </a:xfrm>
          <a:prstGeom prst="roundRect">
            <a:avLst>
              <a:gd name="adj" fmla="val 5042"/>
            </a:avLst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>
              <a:buClr>
                <a:schemeClr val="tx1">
                  <a:lumMod val="50000"/>
                  <a:lumOff val="50000"/>
                </a:schemeClr>
              </a:buClr>
              <a:tabLst>
                <a:tab pos="1268271" algn="l"/>
              </a:tabLst>
            </a:pPr>
            <a:r>
              <a:rPr lang="en-US" altLang="ko-KR" sz="900" spc="-60" dirty="0">
                <a:latin typeface="+mn-ea"/>
              </a:rPr>
              <a:t>※ </a:t>
            </a:r>
            <a:r>
              <a:rPr lang="ko-KR" altLang="en-US" sz="900" spc="-60" dirty="0">
                <a:latin typeface="+mn-ea"/>
              </a:rPr>
              <a:t>일반적으로 </a:t>
            </a:r>
            <a:r>
              <a:rPr lang="en-US" altLang="ko-KR" sz="900" spc="-60" dirty="0">
                <a:latin typeface="+mn-ea"/>
              </a:rPr>
              <a:t>‘</a:t>
            </a:r>
            <a:r>
              <a:rPr lang="ko-KR" altLang="en-US" sz="900" spc="-60" dirty="0">
                <a:latin typeface="+mn-ea"/>
              </a:rPr>
              <a:t>인증 관리자 앱</a:t>
            </a:r>
            <a:r>
              <a:rPr lang="en-US" altLang="ko-KR" sz="900" spc="-60" dirty="0">
                <a:latin typeface="+mn-ea"/>
              </a:rPr>
              <a:t>’</a:t>
            </a:r>
            <a:r>
              <a:rPr lang="ko-KR" altLang="en-US" sz="900" spc="-60" dirty="0">
                <a:latin typeface="+mn-ea"/>
              </a:rPr>
              <a:t>을</a:t>
            </a:r>
            <a:r>
              <a:rPr lang="en-US" altLang="ko-KR" sz="900" spc="-60" dirty="0">
                <a:latin typeface="+mn-ea"/>
              </a:rPr>
              <a:t> </a:t>
            </a:r>
            <a:r>
              <a:rPr lang="ko-KR" altLang="en-US" sz="900" spc="-60" dirty="0">
                <a:latin typeface="+mn-ea"/>
              </a:rPr>
              <a:t>추가 </a:t>
            </a:r>
            <a:r>
              <a:rPr lang="en-US" altLang="ko-KR" sz="900" spc="-60" dirty="0">
                <a:latin typeface="+mn-ea"/>
              </a:rPr>
              <a:t>MFA </a:t>
            </a:r>
            <a:r>
              <a:rPr lang="ko-KR" altLang="en-US" sz="900" spc="-60" dirty="0">
                <a:latin typeface="+mn-ea"/>
              </a:rPr>
              <a:t>옵션으로 활용</a:t>
            </a:r>
            <a:endParaRPr lang="en-US" altLang="ko-KR" sz="900" spc="-60" dirty="0">
              <a:latin typeface="+mn-ea"/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0E10027-2E61-8EAD-EEA0-75E3EE577F96}"/>
              </a:ext>
            </a:extLst>
          </p:cNvPr>
          <p:cNvSpPr/>
          <p:nvPr/>
        </p:nvSpPr>
        <p:spPr>
          <a:xfrm rot="5400000">
            <a:off x="3707945" y="2907284"/>
            <a:ext cx="915344" cy="270656"/>
          </a:xfrm>
          <a:prstGeom prst="triangle">
            <a:avLst/>
          </a:prstGeom>
          <a:gradFill>
            <a:gsLst>
              <a:gs pos="0">
                <a:srgbClr val="666666">
                  <a:alpha val="50000"/>
                </a:srgbClr>
              </a:gs>
              <a:gs pos="100000">
                <a:srgbClr val="F5F5F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2CC372-F3C3-22EE-1539-C19A7CCC6F14}"/>
              </a:ext>
            </a:extLst>
          </p:cNvPr>
          <p:cNvSpPr txBox="1"/>
          <p:nvPr/>
        </p:nvSpPr>
        <p:spPr>
          <a:xfrm>
            <a:off x="630952" y="4125228"/>
            <a:ext cx="4975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② 대상 사용자 로그아웃 후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로그인 시 </a:t>
            </a:r>
            <a:r>
              <a:rPr lang="en-US" altLang="ko-KR" sz="1000" dirty="0">
                <a:latin typeface="+mn-ea"/>
              </a:rPr>
              <a:t>MFA </a:t>
            </a:r>
            <a:r>
              <a:rPr lang="ko-KR" altLang="en-US" sz="1000" dirty="0">
                <a:latin typeface="+mn-ea"/>
              </a:rPr>
              <a:t>를 통한 </a:t>
            </a:r>
            <a:r>
              <a:rPr lang="en-US" altLang="ko-KR" sz="1000" dirty="0">
                <a:latin typeface="+mn-ea"/>
              </a:rPr>
              <a:t>2</a:t>
            </a:r>
            <a:r>
              <a:rPr lang="ko-KR" altLang="en-US" sz="1000" dirty="0">
                <a:latin typeface="+mn-ea"/>
              </a:rPr>
              <a:t>차 </a:t>
            </a:r>
            <a:r>
              <a:rPr lang="ko-KR" altLang="en-US" sz="1000" dirty="0" err="1">
                <a:latin typeface="+mn-ea"/>
              </a:rPr>
              <a:t>로그인을</a:t>
            </a:r>
            <a:r>
              <a:rPr lang="ko-KR" altLang="en-US" sz="1000" dirty="0">
                <a:latin typeface="+mn-ea"/>
              </a:rPr>
              <a:t> 요구하게 됨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3D37DB-5A65-F500-EB28-538B0FDA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621558"/>
            <a:ext cx="3537220" cy="24601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CCAE493-8AD3-E4D3-7C8D-3ACACF08B520}"/>
              </a:ext>
            </a:extLst>
          </p:cNvPr>
          <p:cNvSpPr/>
          <p:nvPr/>
        </p:nvSpPr>
        <p:spPr>
          <a:xfrm rot="5400000">
            <a:off x="4306587" y="2706419"/>
            <a:ext cx="915344" cy="270656"/>
          </a:xfrm>
          <a:prstGeom prst="triangle">
            <a:avLst/>
          </a:prstGeom>
          <a:gradFill>
            <a:gsLst>
              <a:gs pos="0">
                <a:srgbClr val="666666">
                  <a:alpha val="50000"/>
                </a:srgbClr>
              </a:gs>
              <a:gs pos="100000">
                <a:srgbClr val="F5F5F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7CC7EB-A1C4-D447-8E3E-F3D42C0F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878" y="1601839"/>
            <a:ext cx="2890499" cy="25094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43C88C-7B3E-DE26-A733-5A0606823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4365838"/>
            <a:ext cx="1387506" cy="17516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89EC16-515B-75B8-4790-ED20264330D9}"/>
              </a:ext>
            </a:extLst>
          </p:cNvPr>
          <p:cNvSpPr/>
          <p:nvPr/>
        </p:nvSpPr>
        <p:spPr>
          <a:xfrm>
            <a:off x="908098" y="5163775"/>
            <a:ext cx="1303880" cy="3487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5102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1.5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액세스 키 최대 사용 기간 </a:t>
            </a:r>
            <a:r>
              <a:rPr lang="ko-KR" altLang="en-US" dirty="0">
                <a:latin typeface="+mn-ea"/>
              </a:rPr>
              <a:t>점검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751742"/>
            <a:ext cx="8840788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544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5612"/>
            <a:ext cx="6442037" cy="518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>
                <a:latin typeface="+mn-ea"/>
              </a:rPr>
              <a:t>사용 중인 </a:t>
            </a:r>
            <a:r>
              <a:rPr lang="en-US" altLang="ko-KR" sz="1200" spc="-60" dirty="0">
                <a:latin typeface="+mn-ea"/>
              </a:rPr>
              <a:t>Access Key</a:t>
            </a:r>
            <a:r>
              <a:rPr lang="ko-KR" altLang="en-US" sz="1200" spc="-60" dirty="0">
                <a:latin typeface="+mn-ea"/>
              </a:rPr>
              <a:t>가 지정된 일수</a:t>
            </a:r>
            <a:r>
              <a:rPr lang="en-US" altLang="ko-KR" sz="1200" spc="-60" dirty="0">
                <a:latin typeface="+mn-ea"/>
              </a:rPr>
              <a:t>(90</a:t>
            </a:r>
            <a:r>
              <a:rPr lang="ko-KR" altLang="en-US" sz="1200" spc="-60" dirty="0">
                <a:latin typeface="+mn-ea"/>
              </a:rPr>
              <a:t>일</a:t>
            </a:r>
            <a:r>
              <a:rPr lang="en-US" altLang="ko-KR" sz="1200" spc="-60" dirty="0">
                <a:latin typeface="+mn-ea"/>
              </a:rPr>
              <a:t>)</a:t>
            </a:r>
            <a:r>
              <a:rPr lang="ko-KR" altLang="en-US" sz="1200" spc="-60" dirty="0">
                <a:latin typeface="+mn-ea"/>
              </a:rPr>
              <a:t>를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초과하지 않을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>
                <a:latin typeface="+mn-ea"/>
              </a:rPr>
              <a:t>사용 중인 </a:t>
            </a:r>
            <a:r>
              <a:rPr lang="en-US" altLang="ko-KR" sz="1200" spc="-60" dirty="0">
                <a:latin typeface="+mn-ea"/>
              </a:rPr>
              <a:t>Access Key</a:t>
            </a:r>
            <a:r>
              <a:rPr lang="ko-KR" altLang="en-US" sz="1200" spc="-60" dirty="0">
                <a:latin typeface="+mn-ea"/>
              </a:rPr>
              <a:t>가 지정된 일수</a:t>
            </a:r>
            <a:r>
              <a:rPr lang="en-US" altLang="ko-KR" sz="1200" spc="-60" dirty="0">
                <a:latin typeface="+mn-ea"/>
              </a:rPr>
              <a:t>(90</a:t>
            </a:r>
            <a:r>
              <a:rPr lang="ko-KR" altLang="en-US" sz="1200" spc="-60" dirty="0">
                <a:latin typeface="+mn-ea"/>
              </a:rPr>
              <a:t>일</a:t>
            </a:r>
            <a:r>
              <a:rPr lang="en-US" altLang="ko-KR" sz="1200" spc="-60" dirty="0">
                <a:latin typeface="+mn-ea"/>
              </a:rPr>
              <a:t>)</a:t>
            </a:r>
            <a:r>
              <a:rPr lang="ko-KR" altLang="en-US" sz="1200" spc="-60" dirty="0">
                <a:latin typeface="+mn-ea"/>
              </a:rPr>
              <a:t>를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초과한 경우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27B39F-AA95-2DE7-793A-66752F646F6B}"/>
              </a:ext>
            </a:extLst>
          </p:cNvPr>
          <p:cNvSpPr txBox="1"/>
          <p:nvPr/>
        </p:nvSpPr>
        <p:spPr>
          <a:xfrm>
            <a:off x="637273" y="5503185"/>
            <a:ext cx="848706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활성 키는 </a:t>
            </a:r>
            <a:r>
              <a:rPr lang="en-US" altLang="ko-KR" sz="1000" dirty="0">
                <a:latin typeface="+mn-ea"/>
              </a:rPr>
              <a:t>‘</a:t>
            </a:r>
            <a:r>
              <a:rPr lang="ko-KR" altLang="en-US" sz="1000" dirty="0">
                <a:latin typeface="+mn-ea"/>
              </a:rPr>
              <a:t>생성 시점으로부터 경과 시간</a:t>
            </a:r>
            <a:r>
              <a:rPr lang="en-US" altLang="ko-KR" sz="1000" dirty="0">
                <a:latin typeface="+mn-ea"/>
              </a:rPr>
              <a:t>’</a:t>
            </a:r>
            <a:r>
              <a:rPr lang="ko-KR" altLang="en-US" sz="1000" dirty="0">
                <a:latin typeface="+mn-ea"/>
              </a:rPr>
              <a:t>을 의미하며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인증이 계속 이루어지고 있는 액세스 키의 수명이 최대 </a:t>
            </a:r>
            <a:r>
              <a:rPr lang="en-US" altLang="ko-KR" sz="1000" dirty="0">
                <a:latin typeface="+mn-ea"/>
              </a:rPr>
              <a:t>1294</a:t>
            </a:r>
            <a:r>
              <a:rPr lang="ko-KR" altLang="en-US" sz="1000" dirty="0">
                <a:latin typeface="+mn-ea"/>
              </a:rPr>
              <a:t>일을 초과한 상태임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801530"/>
            <a:ext cx="4927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17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502291" y="2084769"/>
            <a:ext cx="8306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   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Identity and Access Management(</a:t>
            </a:r>
            <a:r>
              <a:rPr lang="en-US" altLang="ko-KR" sz="1000" dirty="0" err="1">
                <a:latin typeface="+mn-ea"/>
              </a:rPr>
              <a:t>IAM</a:t>
            </a:r>
            <a:r>
              <a:rPr lang="en-US" altLang="ko-KR" sz="1000" dirty="0">
                <a:latin typeface="+mn-ea"/>
              </a:rPr>
              <a:t>) &gt; ‘</a:t>
            </a:r>
            <a:r>
              <a:rPr lang="ko-KR" altLang="en-US" sz="1000" dirty="0">
                <a:latin typeface="+mn-ea"/>
              </a:rPr>
              <a:t>활성 키 수명</a:t>
            </a:r>
            <a:r>
              <a:rPr lang="en-US" altLang="ko-KR" sz="1000" dirty="0">
                <a:latin typeface="+mn-ea"/>
              </a:rPr>
              <a:t>’</a:t>
            </a:r>
            <a:r>
              <a:rPr lang="ko-KR" altLang="en-US" sz="1000" dirty="0">
                <a:latin typeface="+mn-ea"/>
              </a:rPr>
              <a:t> 기준으로 </a:t>
            </a:r>
            <a:r>
              <a:rPr lang="ko-KR" altLang="en-US" sz="1000" dirty="0" err="1">
                <a:latin typeface="+mn-ea"/>
              </a:rPr>
              <a:t>필터링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(Access Key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ID ‘Inactive’ </a:t>
            </a:r>
            <a:r>
              <a:rPr lang="ko-KR" altLang="en-US" sz="1000" dirty="0">
                <a:latin typeface="+mn-ea"/>
              </a:rPr>
              <a:t>상태 제외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EFEFE3-9899-226D-BA62-052FD93EA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913132"/>
              </p:ext>
            </p:extLst>
          </p:nvPr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C5EB257-50CC-8388-6187-9E77E085F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380778"/>
            <a:ext cx="6640378" cy="301835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2F0CF8-5AEF-7A3C-54AD-E6FFAE8CA162}"/>
              </a:ext>
            </a:extLst>
          </p:cNvPr>
          <p:cNvSpPr/>
          <p:nvPr/>
        </p:nvSpPr>
        <p:spPr>
          <a:xfrm>
            <a:off x="3602660" y="3059614"/>
            <a:ext cx="801189" cy="23395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7027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B8545-70FD-C5A8-D146-1E6217FC1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5B7302-BCA8-59E3-B3FD-F848D25513B8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66B8844F-9540-D4CE-73D8-34491E82A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1.5 </a:t>
            </a:r>
            <a:r>
              <a:rPr lang="ko-KR" altLang="en-US" dirty="0">
                <a:latin typeface="+mn-ea"/>
              </a:rPr>
              <a:t>액세스 키 최대 사용 기간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E8AA9E-EE12-9667-70D5-ADF3258A5D2E}"/>
              </a:ext>
            </a:extLst>
          </p:cNvPr>
          <p:cNvSpPr/>
          <p:nvPr/>
        </p:nvSpPr>
        <p:spPr>
          <a:xfrm>
            <a:off x="542925" y="950081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6085B-09F3-1D04-24B4-BACD9BFDE897}"/>
              </a:ext>
            </a:extLst>
          </p:cNvPr>
          <p:cNvSpPr txBox="1"/>
          <p:nvPr/>
        </p:nvSpPr>
        <p:spPr>
          <a:xfrm>
            <a:off x="630957" y="1268506"/>
            <a:ext cx="811161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Identity and Access Management(IAM)  &gt; </a:t>
            </a:r>
            <a:r>
              <a:rPr lang="ko-KR" altLang="en-US" sz="1000" dirty="0">
                <a:latin typeface="+mn-ea"/>
              </a:rPr>
              <a:t>대상 사용자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마지막 액세스 기능과 사용자명을 통해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액세스 키의 사용 목적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사용처를 검토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D3C8FC-D848-367A-FBB8-EB47C718D3DE}"/>
              </a:ext>
            </a:extLst>
          </p:cNvPr>
          <p:cNvSpPr txBox="1"/>
          <p:nvPr/>
        </p:nvSpPr>
        <p:spPr>
          <a:xfrm>
            <a:off x="630957" y="5540370"/>
            <a:ext cx="811161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액세스 키는 수동으로 삭제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비활성화 전까지 계속 유효한 장기 자격 증명으로써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사용 기간이 </a:t>
            </a:r>
            <a:r>
              <a:rPr lang="en-US" altLang="ko-KR" sz="1000" dirty="0">
                <a:latin typeface="+mn-ea"/>
              </a:rPr>
              <a:t>90</a:t>
            </a:r>
            <a:r>
              <a:rPr lang="ko-KR" altLang="en-US" sz="1000" dirty="0">
                <a:latin typeface="+mn-ea"/>
              </a:rPr>
              <a:t>일을 초과한 액세스 키는 교체</a:t>
            </a:r>
            <a:r>
              <a:rPr lang="en-US" altLang="ko-KR" sz="1000" dirty="0">
                <a:latin typeface="+mn-ea"/>
              </a:rPr>
              <a:t> + </a:t>
            </a:r>
            <a:r>
              <a:rPr lang="ko-KR" altLang="en-US" sz="1000" dirty="0">
                <a:latin typeface="+mn-ea"/>
              </a:rPr>
              <a:t>마지막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인증이 </a:t>
            </a:r>
            <a:r>
              <a:rPr lang="en-US" altLang="ko-KR" sz="1000" dirty="0">
                <a:latin typeface="+mn-ea"/>
              </a:rPr>
              <a:t>90</a:t>
            </a:r>
            <a:r>
              <a:rPr lang="ko-KR" altLang="en-US" sz="1000" dirty="0">
                <a:latin typeface="+mn-ea"/>
              </a:rPr>
              <a:t>일을 초과한 액세스 키는 삭제를 권고</a:t>
            </a:r>
            <a:r>
              <a:rPr lang="en-US" altLang="ko-KR" sz="10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D3ACA-858C-C7D9-B45B-6E6FFBD80FDA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648440D5-A9A1-A03C-B5EA-632A9FBAB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5A995D-6B9B-6ED4-2931-F22CF51D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29" y="1831257"/>
            <a:ext cx="7206173" cy="36555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EA1AB56-FA1C-CAA2-262E-ED1FDE3CA1FE}"/>
              </a:ext>
            </a:extLst>
          </p:cNvPr>
          <p:cNvSpPr/>
          <p:nvPr/>
        </p:nvSpPr>
        <p:spPr>
          <a:xfrm>
            <a:off x="995932" y="3429000"/>
            <a:ext cx="6902741" cy="9470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4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DF17E-C6A8-E690-E8B7-D6640BBCC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29B56C-E2BA-8255-BB9E-F35D2916909F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DC60DD95-8A5D-BF8E-AA6B-0D5E5EF3A9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5AFD9077-93D8-D149-22D5-80EEA7652B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1.7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미사용 자격 증명 점검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D3485-1529-A877-2CE3-397B79BE2F16}"/>
              </a:ext>
            </a:extLst>
          </p:cNvPr>
          <p:cNvSpPr/>
          <p:nvPr/>
        </p:nvSpPr>
        <p:spPr>
          <a:xfrm>
            <a:off x="533400" y="1751742"/>
            <a:ext cx="8840788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EEC878E3-4E0E-5473-593C-672421C510B8}"/>
              </a:ext>
            </a:extLst>
          </p:cNvPr>
          <p:cNvSpPr/>
          <p:nvPr/>
        </p:nvSpPr>
        <p:spPr>
          <a:xfrm>
            <a:off x="440075" y="85544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9D031-2F37-3638-ECA3-996D8A5C1324}"/>
              </a:ext>
            </a:extLst>
          </p:cNvPr>
          <p:cNvSpPr txBox="1"/>
          <p:nvPr/>
        </p:nvSpPr>
        <p:spPr>
          <a:xfrm>
            <a:off x="440074" y="1095612"/>
            <a:ext cx="6442037" cy="518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>
                <a:latin typeface="+mn-ea"/>
              </a:rPr>
              <a:t>미사용 자격 증명</a:t>
            </a:r>
            <a:r>
              <a:rPr lang="en-US" altLang="ko-KR" sz="1200" spc="-60" dirty="0">
                <a:latin typeface="+mn-ea"/>
              </a:rPr>
              <a:t>(</a:t>
            </a:r>
            <a:r>
              <a:rPr lang="ko-KR" altLang="en-US" sz="1200" spc="-60" dirty="0">
                <a:latin typeface="+mn-ea"/>
              </a:rPr>
              <a:t>콘솔</a:t>
            </a:r>
            <a:r>
              <a:rPr lang="en-US" altLang="ko-KR" sz="1200" spc="-60" dirty="0">
                <a:latin typeface="+mn-ea"/>
              </a:rPr>
              <a:t>/</a:t>
            </a:r>
            <a:r>
              <a:rPr lang="ko-KR" altLang="en-US" sz="1200" spc="-60" dirty="0">
                <a:latin typeface="+mn-ea"/>
              </a:rPr>
              <a:t>액세스 키</a:t>
            </a:r>
            <a:r>
              <a:rPr lang="en-US" altLang="ko-KR" sz="1200" spc="-60" dirty="0">
                <a:latin typeface="+mn-ea"/>
              </a:rPr>
              <a:t>)</a:t>
            </a:r>
            <a:r>
              <a:rPr lang="ko-KR" altLang="en-US" sz="1200" spc="-60" dirty="0">
                <a:latin typeface="+mn-ea"/>
              </a:rPr>
              <a:t>이 지정된 일수</a:t>
            </a:r>
            <a:r>
              <a:rPr lang="en-US" altLang="ko-KR" sz="1200" spc="-60" dirty="0">
                <a:latin typeface="+mn-ea"/>
              </a:rPr>
              <a:t>(90</a:t>
            </a:r>
            <a:r>
              <a:rPr lang="ko-KR" altLang="en-US" sz="1200" spc="-60" dirty="0">
                <a:latin typeface="+mn-ea"/>
              </a:rPr>
              <a:t>일</a:t>
            </a:r>
            <a:r>
              <a:rPr lang="en-US" altLang="ko-KR" sz="1200" spc="-60" dirty="0">
                <a:latin typeface="+mn-ea"/>
              </a:rPr>
              <a:t>)</a:t>
            </a:r>
            <a:r>
              <a:rPr lang="ko-KR" altLang="en-US" sz="1200" spc="-60" dirty="0">
                <a:latin typeface="+mn-ea"/>
              </a:rPr>
              <a:t>를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초과하지 않을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>
                <a:latin typeface="+mn-ea"/>
              </a:rPr>
              <a:t>미사용 자격 증명</a:t>
            </a:r>
            <a:r>
              <a:rPr lang="en-US" altLang="ko-KR" sz="1200" spc="-60" dirty="0">
                <a:latin typeface="+mn-ea"/>
              </a:rPr>
              <a:t>(</a:t>
            </a:r>
            <a:r>
              <a:rPr lang="ko-KR" altLang="en-US" sz="1200" spc="-60" dirty="0">
                <a:latin typeface="+mn-ea"/>
              </a:rPr>
              <a:t>콘솔</a:t>
            </a:r>
            <a:r>
              <a:rPr lang="en-US" altLang="ko-KR" sz="1200" spc="-60" dirty="0">
                <a:latin typeface="+mn-ea"/>
              </a:rPr>
              <a:t>/</a:t>
            </a:r>
            <a:r>
              <a:rPr lang="ko-KR" altLang="en-US" sz="1200" spc="-60" dirty="0">
                <a:latin typeface="+mn-ea"/>
              </a:rPr>
              <a:t>액세스 키</a:t>
            </a:r>
            <a:r>
              <a:rPr lang="en-US" altLang="ko-KR" sz="1200" spc="-60" dirty="0">
                <a:latin typeface="+mn-ea"/>
              </a:rPr>
              <a:t>)</a:t>
            </a:r>
            <a:r>
              <a:rPr lang="ko-KR" altLang="en-US" sz="1200" spc="-60" dirty="0">
                <a:latin typeface="+mn-ea"/>
              </a:rPr>
              <a:t>이 지정된 일수</a:t>
            </a:r>
            <a:r>
              <a:rPr lang="en-US" altLang="ko-KR" sz="1200" spc="-60" dirty="0">
                <a:latin typeface="+mn-ea"/>
              </a:rPr>
              <a:t>(90</a:t>
            </a:r>
            <a:r>
              <a:rPr lang="ko-KR" altLang="en-US" sz="1200" spc="-60" dirty="0">
                <a:latin typeface="+mn-ea"/>
              </a:rPr>
              <a:t>일</a:t>
            </a:r>
            <a:r>
              <a:rPr lang="en-US" altLang="ko-KR" sz="1200" spc="-60" dirty="0">
                <a:latin typeface="+mn-ea"/>
              </a:rPr>
              <a:t>)</a:t>
            </a:r>
            <a:r>
              <a:rPr lang="ko-KR" altLang="en-US" sz="1200" spc="-60" dirty="0">
                <a:latin typeface="+mn-ea"/>
              </a:rPr>
              <a:t>를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초과한 경우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A4D53-6840-1DDB-DC53-2AC64E9A9670}"/>
              </a:ext>
            </a:extLst>
          </p:cNvPr>
          <p:cNvSpPr txBox="1"/>
          <p:nvPr/>
        </p:nvSpPr>
        <p:spPr>
          <a:xfrm>
            <a:off x="637273" y="5503185"/>
            <a:ext cx="848706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마지막 활동이 아예 없거나</a:t>
            </a:r>
            <a:r>
              <a:rPr lang="en-US" altLang="ko-KR" sz="1000" dirty="0">
                <a:latin typeface="+mn-ea"/>
              </a:rPr>
              <a:t>, 90</a:t>
            </a:r>
            <a:r>
              <a:rPr lang="ko-KR" altLang="en-US" sz="1000" dirty="0">
                <a:latin typeface="+mn-ea"/>
              </a:rPr>
              <a:t>일을 초과한 사용자 다수 확인됨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55928-EB95-1A0E-1957-615119C7728F}"/>
              </a:ext>
            </a:extLst>
          </p:cNvPr>
          <p:cNvSpPr txBox="1"/>
          <p:nvPr/>
        </p:nvSpPr>
        <p:spPr>
          <a:xfrm>
            <a:off x="533400" y="1801530"/>
            <a:ext cx="4927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10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1752D8-232F-55DE-7DAA-AB28C908744F}"/>
              </a:ext>
            </a:extLst>
          </p:cNvPr>
          <p:cNvSpPr txBox="1"/>
          <p:nvPr/>
        </p:nvSpPr>
        <p:spPr>
          <a:xfrm>
            <a:off x="502291" y="2084769"/>
            <a:ext cx="8306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   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Identity and Access Management(IAM) &gt; ‘</a:t>
            </a:r>
            <a:r>
              <a:rPr lang="ko-KR" altLang="en-US" sz="1000" dirty="0">
                <a:latin typeface="+mn-ea"/>
              </a:rPr>
              <a:t>마지막 활동</a:t>
            </a:r>
            <a:r>
              <a:rPr lang="en-US" altLang="ko-KR" sz="1000" dirty="0">
                <a:latin typeface="+mn-ea"/>
              </a:rPr>
              <a:t>‘ </a:t>
            </a:r>
            <a:r>
              <a:rPr lang="ko-KR" altLang="en-US" sz="1000" dirty="0">
                <a:latin typeface="+mn-ea"/>
              </a:rPr>
              <a:t>필터링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     (</a:t>
            </a:r>
            <a:r>
              <a:rPr lang="ko-KR" altLang="en-US" sz="1000" dirty="0">
                <a:latin typeface="+mn-ea"/>
              </a:rPr>
              <a:t>마지막 활동 열이 없는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톱니바퀴 버튼을 통해 표시되는 열 선택 필요</a:t>
            </a:r>
            <a:r>
              <a:rPr lang="en-US" altLang="ko-KR" sz="1000" dirty="0">
                <a:latin typeface="+mn-ea"/>
              </a:rPr>
              <a:t>)</a:t>
            </a:r>
          </a:p>
          <a:p>
            <a:endParaRPr lang="ko-KR" altLang="en-US" sz="1000" dirty="0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34470C7-4609-4C3C-1FBC-F23641D58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545200"/>
              </p:ext>
            </p:extLst>
          </p:nvPr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62062B8-1F75-5AD9-F9E1-A9C95882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54" y="2551849"/>
            <a:ext cx="8037520" cy="286115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B5DEF7-A947-DCB8-D2C5-4B7F0D442967}"/>
              </a:ext>
            </a:extLst>
          </p:cNvPr>
          <p:cNvSpPr/>
          <p:nvPr/>
        </p:nvSpPr>
        <p:spPr>
          <a:xfrm>
            <a:off x="2374223" y="3131097"/>
            <a:ext cx="904686" cy="22925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3426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4C5F-33D8-0F71-CE8F-3A7C2C902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CC0B57-ADC5-F86C-BC7D-837F2A0E4269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662AD112-B881-4AD4-1A7E-8BEBC63992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1.7 </a:t>
            </a:r>
            <a:r>
              <a:rPr lang="ko-KR" altLang="en-US" dirty="0">
                <a:latin typeface="+mn-ea"/>
              </a:rPr>
              <a:t>미사용 자격 증명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235412-ACBC-ED6F-0A02-FCFC490E9591}"/>
              </a:ext>
            </a:extLst>
          </p:cNvPr>
          <p:cNvSpPr/>
          <p:nvPr/>
        </p:nvSpPr>
        <p:spPr>
          <a:xfrm>
            <a:off x="542925" y="950081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FB3A5-2E73-9827-985F-DBC4536A4A6B}"/>
              </a:ext>
            </a:extLst>
          </p:cNvPr>
          <p:cNvSpPr txBox="1"/>
          <p:nvPr/>
        </p:nvSpPr>
        <p:spPr>
          <a:xfrm>
            <a:off x="630957" y="1268506"/>
            <a:ext cx="811161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마지막 활동이 </a:t>
            </a:r>
            <a:r>
              <a:rPr lang="en-US" altLang="ko-KR" sz="1000" dirty="0">
                <a:latin typeface="+mn-ea"/>
              </a:rPr>
              <a:t>90</a:t>
            </a:r>
            <a:r>
              <a:rPr lang="ko-KR" altLang="en-US" sz="1000" dirty="0">
                <a:latin typeface="+mn-ea"/>
              </a:rPr>
              <a:t>일을 초과한 사용자의 신원 확인 후 사용자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액세스 키 유지 필요 여부 검토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검토 후 사용자 삭제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(</a:t>
            </a:r>
            <a:r>
              <a:rPr lang="ko-KR" altLang="en-US" sz="1000" dirty="0">
                <a:latin typeface="+mn-ea"/>
              </a:rPr>
              <a:t>비상용 사용자가 아닌 이상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일반적으로 </a:t>
            </a:r>
            <a:r>
              <a:rPr lang="en-US" altLang="ko-KR" sz="1000" dirty="0">
                <a:latin typeface="+mn-ea"/>
              </a:rPr>
              <a:t>90</a:t>
            </a:r>
            <a:r>
              <a:rPr lang="ko-KR" altLang="en-US" sz="1000" dirty="0">
                <a:latin typeface="+mn-ea"/>
              </a:rPr>
              <a:t>일을 초과한 사용자는 서비스와 밀접한 관련이 없으므로 삭제 권고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C98DCB-5074-3CAE-5193-864E020E588D}"/>
              </a:ext>
            </a:extLst>
          </p:cNvPr>
          <p:cNvSpPr txBox="1"/>
          <p:nvPr/>
        </p:nvSpPr>
        <p:spPr>
          <a:xfrm>
            <a:off x="630957" y="4653682"/>
            <a:ext cx="811161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잠재적 침해 위험 최소화를 위해 주기적 검토를 통해 사용자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액세스 키 삭제 필요하며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EventBridge</a:t>
            </a:r>
            <a:r>
              <a:rPr lang="en-US" altLang="ko-KR" sz="1000" dirty="0">
                <a:latin typeface="+mn-ea"/>
              </a:rPr>
              <a:t> + Lambda </a:t>
            </a:r>
            <a:r>
              <a:rPr lang="ko-KR" altLang="en-US" sz="1000" dirty="0">
                <a:latin typeface="+mn-ea"/>
              </a:rPr>
              <a:t>함수를 통해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마지막 활동이 특정 일수를 초과한 사용자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액세스 키를 자동으로 삭제하는 로직 구현 권고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D98B1-FD69-A21F-F3C6-80E2DD76B822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E9F66635-1376-AD5A-CB32-F3D5247CE2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7913F-F8E2-184A-5794-1CB90414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46" y="1811224"/>
            <a:ext cx="7089245" cy="26101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0431B6-E5F4-25F8-3442-B63CF31D9EDB}"/>
              </a:ext>
            </a:extLst>
          </p:cNvPr>
          <p:cNvSpPr/>
          <p:nvPr/>
        </p:nvSpPr>
        <p:spPr>
          <a:xfrm>
            <a:off x="2530764" y="2523905"/>
            <a:ext cx="2641600" cy="17802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080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1277EC-86F3-2030-FF7D-AC8E32D13118}"/>
              </a:ext>
            </a:extLst>
          </p:cNvPr>
          <p:cNvSpPr/>
          <p:nvPr/>
        </p:nvSpPr>
        <p:spPr>
          <a:xfrm>
            <a:off x="441162" y="1478796"/>
            <a:ext cx="9013488" cy="488306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8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개요 </a:t>
            </a:r>
            <a:r>
              <a:rPr lang="en-US" altLang="ko-KR" dirty="0">
                <a:latin typeface="+mj-ea"/>
                <a:ea typeface="+mj-ea"/>
              </a:rPr>
              <a:t>| </a:t>
            </a:r>
            <a:r>
              <a:rPr lang="ko-KR" altLang="en-US" dirty="0">
                <a:latin typeface="+mj-ea"/>
                <a:ea typeface="+mj-ea"/>
              </a:rPr>
              <a:t>배경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32194" y="1790299"/>
            <a:ext cx="4189346" cy="36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176"/>
              </a:spcBef>
              <a:defRPr/>
            </a:pPr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사이버 공격자의 새로운 표적 </a:t>
            </a:r>
            <a:r>
              <a:rPr lang="en-US" altLang="ko-KR" sz="1200" spc="-60" dirty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클라우드</a:t>
            </a:r>
            <a:r>
              <a:rPr lang="en-US" altLang="ko-KR" sz="1200" spc="-60" dirty="0">
                <a:solidFill>
                  <a:schemeClr val="bg1"/>
                </a:solidFill>
                <a:latin typeface="+mn-ea"/>
              </a:rPr>
              <a:t>’</a:t>
            </a:r>
            <a:endParaRPr lang="ko-KR" altLang="en-US" sz="12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31412" y="2214191"/>
            <a:ext cx="4190034" cy="37758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spc="-60" dirty="0">
              <a:solidFill>
                <a:srgbClr val="00000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61749" y="1790299"/>
            <a:ext cx="4189346" cy="36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176"/>
              </a:spcBef>
              <a:defRPr/>
            </a:pPr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클라우드 침해 사고 수치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5060967" y="2215547"/>
            <a:ext cx="4188682" cy="1224000"/>
            <a:chOff x="6369299" y="2462753"/>
            <a:chExt cx="4766400" cy="122400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369299" y="2462753"/>
              <a:ext cx="4766400" cy="1224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spc="-6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9" name="텍스트 개체 틀 4"/>
            <p:cNvSpPr txBox="1">
              <a:spLocks/>
            </p:cNvSpPr>
            <p:nvPr/>
          </p:nvSpPr>
          <p:spPr>
            <a:xfrm>
              <a:off x="6540397" y="2826913"/>
              <a:ext cx="1595652" cy="481012"/>
            </a:xfrm>
            <a:prstGeom prst="rect">
              <a:avLst/>
            </a:prstGeom>
            <a:ln>
              <a:noFill/>
            </a:ln>
          </p:spPr>
          <p:txBody>
            <a:bodyPr lIns="0" tIns="0" rIns="0" bIns="0" anchor="ctr"/>
            <a:lstStyle>
              <a:lvl1pPr marL="0" indent="0" algn="l" defTabSz="914400" rtl="0" eaLnBrk="1" latinLnBrk="1" hangingPunct="1">
                <a:lnSpc>
                  <a:spcPct val="110000"/>
                </a:lnSpc>
                <a:spcBef>
                  <a:spcPts val="0"/>
                </a:spcBef>
                <a:buFontTx/>
                <a:buNone/>
                <a:defRPr sz="1400" kern="1200" spc="-70" baseline="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>
                  <a:latin typeface="+mn-ea"/>
                  <a:ea typeface="+mn-ea"/>
                </a:rPr>
                <a:t>630</a:t>
              </a:r>
              <a:r>
                <a:rPr lang="en-US" altLang="ko-KR" sz="2400" dirty="0">
                  <a:solidFill>
                    <a:srgbClr val="0070C0"/>
                  </a:solidFill>
                  <a:latin typeface="+mn-ea"/>
                  <a:ea typeface="+mn-ea"/>
                </a:rPr>
                <a:t>%</a:t>
              </a:r>
            </a:p>
          </p:txBody>
        </p:sp>
        <p:sp>
          <p:nvSpPr>
            <p:cNvPr id="50" name="텍스트 개체 틀 4"/>
            <p:cNvSpPr txBox="1">
              <a:spLocks/>
            </p:cNvSpPr>
            <p:nvPr/>
          </p:nvSpPr>
          <p:spPr>
            <a:xfrm>
              <a:off x="7932850" y="2560017"/>
              <a:ext cx="3001188" cy="481012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1" hangingPunct="1">
                <a:lnSpc>
                  <a:spcPct val="110000"/>
                </a:lnSpc>
                <a:spcBef>
                  <a:spcPts val="0"/>
                </a:spcBef>
                <a:buFontTx/>
                <a:buNone/>
                <a:defRPr sz="1400" kern="1200" spc="-70" baseline="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rgbClr val="0070C0"/>
                  </a:solidFill>
                  <a:latin typeface="+mn-ea"/>
                  <a:ea typeface="+mn-ea"/>
                </a:rPr>
                <a:t>클라우드</a:t>
              </a:r>
              <a:r>
                <a:rPr lang="ko-KR" altLang="en-US" sz="1200" dirty="0">
                  <a:solidFill>
                    <a:srgbClr val="0070C0"/>
                  </a:solidFill>
                  <a:latin typeface="+mn-ea"/>
                  <a:ea typeface="+mn-ea"/>
                </a:rPr>
                <a:t> 보안 공격 증가</a:t>
              </a:r>
              <a:endParaRPr lang="en-US" altLang="ko-KR" sz="900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51" name="텍스트 개체 틀 4"/>
            <p:cNvSpPr txBox="1">
              <a:spLocks/>
            </p:cNvSpPr>
            <p:nvPr/>
          </p:nvSpPr>
          <p:spPr>
            <a:xfrm>
              <a:off x="7932850" y="3009300"/>
              <a:ext cx="3001188" cy="481012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1" hangingPunct="1">
                <a:lnSpc>
                  <a:spcPct val="110000"/>
                </a:lnSpc>
                <a:spcBef>
                  <a:spcPts val="0"/>
                </a:spcBef>
                <a:buFontTx/>
                <a:buNone/>
                <a:defRPr sz="1400" kern="1200" spc="-70" baseline="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2020</a:t>
              </a:r>
              <a:r>
                <a:rPr lang="ko-KR" altLang="en-US" sz="1100" dirty="0">
                  <a:latin typeface="+mn-ea"/>
                  <a:ea typeface="+mn-ea"/>
                </a:rPr>
                <a:t>년 </a:t>
              </a:r>
              <a:r>
                <a:rPr lang="en-US" altLang="ko-KR" sz="1100" dirty="0">
                  <a:latin typeface="+mn-ea"/>
                  <a:ea typeface="+mn-ea"/>
                </a:rPr>
                <a:t>1</a:t>
              </a:r>
              <a:r>
                <a:rPr lang="ko-KR" altLang="en-US" sz="1100" dirty="0">
                  <a:latin typeface="+mn-ea"/>
                  <a:ea typeface="+mn-ea"/>
                </a:rPr>
                <a:t>월부터 </a:t>
              </a:r>
              <a:r>
                <a:rPr lang="en-US" altLang="ko-KR" sz="1100" dirty="0">
                  <a:latin typeface="+mn-ea"/>
                  <a:ea typeface="+mn-ea"/>
                </a:rPr>
                <a:t>4</a:t>
              </a:r>
              <a:r>
                <a:rPr lang="ko-KR" altLang="en-US" sz="1100" dirty="0">
                  <a:latin typeface="+mn-ea"/>
                  <a:ea typeface="+mn-ea"/>
                </a:rPr>
                <a:t>월까지 클라우드 서비스에 대한 공격이 기존보다 무려 </a:t>
              </a:r>
              <a:r>
                <a:rPr lang="en-US" altLang="ko-KR" sz="1100" dirty="0">
                  <a:latin typeface="+mn-ea"/>
                  <a:ea typeface="+mn-ea"/>
                </a:rPr>
                <a:t>630%</a:t>
              </a:r>
              <a:r>
                <a:rPr lang="ko-KR" altLang="en-US" sz="1100" dirty="0">
                  <a:latin typeface="+mn-ea"/>
                  <a:ea typeface="+mn-ea"/>
                </a:rPr>
                <a:t>나 증가 </a:t>
              </a:r>
              <a:r>
                <a:rPr lang="en-US" altLang="ko-KR" sz="1100" dirty="0">
                  <a:latin typeface="+mn-ea"/>
                  <a:ea typeface="+mn-ea"/>
                </a:rPr>
                <a:t>(McAfee)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060967" y="4763815"/>
            <a:ext cx="4190034" cy="1224000"/>
            <a:chOff x="6369299" y="5072565"/>
            <a:chExt cx="4767938" cy="122400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6369299" y="5072565"/>
              <a:ext cx="4767938" cy="1224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spc="-6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4" name="텍스트 개체 틀 4"/>
            <p:cNvSpPr txBox="1">
              <a:spLocks/>
            </p:cNvSpPr>
            <p:nvPr/>
          </p:nvSpPr>
          <p:spPr>
            <a:xfrm>
              <a:off x="6540397" y="5445515"/>
              <a:ext cx="1595652" cy="481012"/>
            </a:xfrm>
            <a:prstGeom prst="rect">
              <a:avLst/>
            </a:prstGeom>
            <a:ln>
              <a:noFill/>
            </a:ln>
          </p:spPr>
          <p:txBody>
            <a:bodyPr lIns="0" tIns="0" rIns="0" bIns="0" anchor="ctr"/>
            <a:lstStyle>
              <a:lvl1pPr marL="0" indent="0" algn="l" defTabSz="914400" rtl="0" eaLnBrk="1" latinLnBrk="1" hangingPunct="1">
                <a:lnSpc>
                  <a:spcPct val="110000"/>
                </a:lnSpc>
                <a:spcBef>
                  <a:spcPts val="0"/>
                </a:spcBef>
                <a:buFontTx/>
                <a:buNone/>
                <a:defRPr sz="1400" kern="1200" spc="-70" baseline="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>
                  <a:latin typeface="+mn-ea"/>
                  <a:ea typeface="+mn-ea"/>
                </a:rPr>
                <a:t>99</a:t>
              </a:r>
              <a:r>
                <a:rPr lang="en-US" altLang="ko-KR" sz="2400" dirty="0">
                  <a:solidFill>
                    <a:srgbClr val="0070C0"/>
                  </a:solidFill>
                  <a:latin typeface="+mn-ea"/>
                  <a:ea typeface="+mn-ea"/>
                </a:rPr>
                <a:t>%</a:t>
              </a:r>
            </a:p>
          </p:txBody>
        </p:sp>
        <p:sp>
          <p:nvSpPr>
            <p:cNvPr id="55" name="텍스트 개체 틀 4"/>
            <p:cNvSpPr txBox="1">
              <a:spLocks/>
            </p:cNvSpPr>
            <p:nvPr/>
          </p:nvSpPr>
          <p:spPr>
            <a:xfrm>
              <a:off x="7932850" y="5178619"/>
              <a:ext cx="3001188" cy="481012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1" hangingPunct="1">
                <a:lnSpc>
                  <a:spcPct val="110000"/>
                </a:lnSpc>
                <a:spcBef>
                  <a:spcPts val="0"/>
                </a:spcBef>
                <a:buFontTx/>
                <a:buNone/>
                <a:defRPr sz="1400" kern="1200" spc="-70" baseline="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rgbClr val="0070C0"/>
                  </a:solidFill>
                  <a:latin typeface="+mn-ea"/>
                  <a:ea typeface="+mn-ea"/>
                </a:rPr>
                <a:t>사용자 실수에 의한 </a:t>
              </a:r>
              <a:r>
                <a:rPr lang="ko-KR" altLang="en-US" sz="1200" dirty="0" err="1">
                  <a:solidFill>
                    <a:srgbClr val="0070C0"/>
                  </a:solidFill>
                  <a:latin typeface="+mn-ea"/>
                  <a:ea typeface="+mn-ea"/>
                </a:rPr>
                <a:t>클라우드</a:t>
              </a:r>
              <a:r>
                <a:rPr lang="ko-KR" altLang="en-US" sz="1200" dirty="0">
                  <a:solidFill>
                    <a:srgbClr val="0070C0"/>
                  </a:solidFill>
                  <a:latin typeface="+mn-ea"/>
                  <a:ea typeface="+mn-ea"/>
                </a:rPr>
                <a:t> 침해 사고</a:t>
              </a:r>
              <a:endParaRPr lang="en-US" altLang="ko-KR" sz="900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64" name="텍스트 개체 틀 4"/>
            <p:cNvSpPr txBox="1">
              <a:spLocks/>
            </p:cNvSpPr>
            <p:nvPr/>
          </p:nvSpPr>
          <p:spPr>
            <a:xfrm>
              <a:off x="7932850" y="5627902"/>
              <a:ext cx="3001188" cy="481012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1" hangingPunct="1">
                <a:lnSpc>
                  <a:spcPct val="110000"/>
                </a:lnSpc>
                <a:spcBef>
                  <a:spcPts val="0"/>
                </a:spcBef>
                <a:buFontTx/>
                <a:buNone/>
                <a:defRPr sz="1400" kern="1200" spc="-70" baseline="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>
                  <a:latin typeface="+mn-ea"/>
                  <a:ea typeface="+mn-ea"/>
                </a:rPr>
                <a:t>클라우드</a:t>
              </a:r>
              <a:r>
                <a:rPr lang="ko-KR" altLang="en-US" sz="1100" dirty="0">
                  <a:latin typeface="+mn-ea"/>
                  <a:ea typeface="+mn-ea"/>
                </a:rPr>
                <a:t> 침해사고의 </a:t>
              </a:r>
              <a:r>
                <a:rPr lang="en-US" altLang="ko-KR" sz="1100" dirty="0">
                  <a:latin typeface="+mn-ea"/>
                  <a:ea typeface="+mn-ea"/>
                </a:rPr>
                <a:t>99%</a:t>
              </a:r>
              <a:r>
                <a:rPr lang="ko-KR" altLang="en-US" sz="1100" dirty="0">
                  <a:latin typeface="+mn-ea"/>
                  <a:ea typeface="+mn-ea"/>
                </a:rPr>
                <a:t>는 </a:t>
              </a:r>
              <a:endParaRPr lang="en-US" altLang="ko-KR" sz="1100" dirty="0">
                <a:latin typeface="+mn-ea"/>
                <a:ea typeface="+mn-ea"/>
              </a:endParaRPr>
            </a:p>
            <a:p>
              <a:pPr algn="ctr"/>
              <a:r>
                <a:rPr lang="ko-KR" altLang="en-US" sz="1100" dirty="0">
                  <a:latin typeface="+mn-ea"/>
                  <a:ea typeface="+mn-ea"/>
                </a:rPr>
                <a:t>사용자 실수에 의해 발생 </a:t>
              </a:r>
              <a:r>
                <a:rPr lang="en-US" altLang="ko-KR" sz="1100" dirty="0">
                  <a:latin typeface="+mn-ea"/>
                  <a:ea typeface="+mn-ea"/>
                </a:rPr>
                <a:t>(Gartner)</a:t>
              </a:r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65" y="2649031"/>
            <a:ext cx="1938716" cy="1236866"/>
          </a:xfrm>
          <a:prstGeom prst="rect">
            <a:avLst/>
          </a:prstGeom>
        </p:spPr>
      </p:pic>
      <p:sp>
        <p:nvSpPr>
          <p:cNvPr id="66" name="텍스트 개체 틀 4"/>
          <p:cNvSpPr txBox="1">
            <a:spLocks/>
          </p:cNvSpPr>
          <p:nvPr/>
        </p:nvSpPr>
        <p:spPr>
          <a:xfrm>
            <a:off x="714103" y="4133910"/>
            <a:ext cx="3984171" cy="148386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환경의 사이버 공격을 주의할 필요가 높아졌다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  <a:p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사이버 공격자들은 클라우드 환경을 공략하기 위한 토대를 만들고 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보고서에 따르면 리눅스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랜섬웨어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코드가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146%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증가했으며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도커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중심의 타겟팅으로 전환되어 많은 공격자들이 더욱 쉽게 클라우드 환경을 악의적인 목적으로 활용할 수 있게 됐다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 Box 45"/>
          <p:cNvSpPr txBox="1">
            <a:spLocks noChangeArrowheads="1"/>
          </p:cNvSpPr>
          <p:nvPr/>
        </p:nvSpPr>
        <p:spPr bwMode="auto">
          <a:xfrm>
            <a:off x="3877883" y="5784504"/>
            <a:ext cx="1246736" cy="2346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Tx/>
              <a:buNone/>
              <a:defRPr sz="1400" spc="-70" baseline="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※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출처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:  ZDNet Korea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5060967" y="3489681"/>
            <a:ext cx="4190034" cy="1224000"/>
            <a:chOff x="6369299" y="3776784"/>
            <a:chExt cx="4767938" cy="1224000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6369299" y="3776784"/>
              <a:ext cx="4767938" cy="1224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spc="-6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5" name="텍스트 개체 틀 4"/>
            <p:cNvSpPr txBox="1">
              <a:spLocks/>
            </p:cNvSpPr>
            <p:nvPr/>
          </p:nvSpPr>
          <p:spPr>
            <a:xfrm>
              <a:off x="6540397" y="4149734"/>
              <a:ext cx="1595652" cy="481012"/>
            </a:xfrm>
            <a:prstGeom prst="rect">
              <a:avLst/>
            </a:prstGeom>
            <a:ln>
              <a:noFill/>
            </a:ln>
          </p:spPr>
          <p:txBody>
            <a:bodyPr lIns="0" tIns="0" rIns="0" bIns="0" anchor="ctr"/>
            <a:lstStyle>
              <a:lvl1pPr marL="0" indent="0" algn="l" defTabSz="914400" rtl="0" eaLnBrk="1" latinLnBrk="1" hangingPunct="1">
                <a:lnSpc>
                  <a:spcPct val="110000"/>
                </a:lnSpc>
                <a:spcBef>
                  <a:spcPts val="0"/>
                </a:spcBef>
                <a:buFontTx/>
                <a:buNone/>
                <a:defRPr sz="1400" kern="1200" spc="-70" baseline="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>
                  <a:latin typeface="+mn-ea"/>
                  <a:ea typeface="+mn-ea"/>
                </a:rPr>
                <a:t>38</a:t>
              </a:r>
              <a:r>
                <a:rPr lang="ko-KR" altLang="en-US" sz="2400" dirty="0">
                  <a:solidFill>
                    <a:srgbClr val="0070C0"/>
                  </a:solidFill>
                  <a:latin typeface="+mn-ea"/>
                  <a:ea typeface="+mn-ea"/>
                </a:rPr>
                <a:t>억</a:t>
              </a:r>
              <a:endParaRPr lang="en-US" altLang="ko-KR" sz="2400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77" name="텍스트 개체 틀 4"/>
            <p:cNvSpPr txBox="1">
              <a:spLocks/>
            </p:cNvSpPr>
            <p:nvPr/>
          </p:nvSpPr>
          <p:spPr>
            <a:xfrm>
              <a:off x="7932850" y="3882838"/>
              <a:ext cx="3001188" cy="481012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1" hangingPunct="1">
                <a:lnSpc>
                  <a:spcPct val="110000"/>
                </a:lnSpc>
                <a:spcBef>
                  <a:spcPts val="0"/>
                </a:spcBef>
                <a:buFontTx/>
                <a:buNone/>
                <a:defRPr sz="1400" kern="1200" spc="-70" baseline="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rgbClr val="0070C0"/>
                  </a:solidFill>
                  <a:latin typeface="+mn-ea"/>
                  <a:ea typeface="+mn-ea"/>
                </a:rPr>
                <a:t>데이터 침해 대응 비용 평균</a:t>
              </a:r>
              <a:endParaRPr lang="en-US" altLang="ko-KR" sz="900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78" name="텍스트 개체 틀 4"/>
            <p:cNvSpPr txBox="1">
              <a:spLocks/>
            </p:cNvSpPr>
            <p:nvPr/>
          </p:nvSpPr>
          <p:spPr>
            <a:xfrm>
              <a:off x="7932850" y="4332121"/>
              <a:ext cx="3001188" cy="481012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1" hangingPunct="1">
                <a:lnSpc>
                  <a:spcPct val="110000"/>
                </a:lnSpc>
                <a:spcBef>
                  <a:spcPts val="0"/>
                </a:spcBef>
                <a:buFontTx/>
                <a:buNone/>
                <a:defRPr sz="1400" kern="1200" spc="-70" baseline="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2020</a:t>
              </a:r>
              <a:r>
                <a:rPr lang="ko-KR" altLang="en-US" sz="1100" dirty="0">
                  <a:latin typeface="+mn-ea"/>
                  <a:ea typeface="+mn-ea"/>
                </a:rPr>
                <a:t>년 국내 </a:t>
              </a:r>
              <a:r>
                <a:rPr lang="en-US" altLang="ko-KR" sz="1100" dirty="0">
                  <a:latin typeface="+mn-ea"/>
                  <a:ea typeface="+mn-ea"/>
                </a:rPr>
                <a:t>24</a:t>
              </a:r>
              <a:r>
                <a:rPr lang="ko-KR" altLang="en-US" sz="1100" dirty="0">
                  <a:latin typeface="+mn-ea"/>
                  <a:ea typeface="+mn-ea"/>
                </a:rPr>
                <a:t>개 대기업 데이터 대응 </a:t>
              </a:r>
              <a:endParaRPr lang="en-US" altLang="ko-KR" sz="1100" dirty="0">
                <a:latin typeface="+mn-ea"/>
                <a:ea typeface="+mn-ea"/>
              </a:endParaRPr>
            </a:p>
            <a:p>
              <a:pPr algn="ctr"/>
              <a:r>
                <a:rPr lang="ko-KR" altLang="en-US" sz="1100" dirty="0">
                  <a:latin typeface="+mn-ea"/>
                  <a:ea typeface="+mn-ea"/>
                </a:rPr>
                <a:t>침해 비용으로 평균 </a:t>
              </a:r>
              <a:r>
                <a:rPr lang="en-US" altLang="ko-KR" sz="1100" dirty="0">
                  <a:latin typeface="+mn-ea"/>
                  <a:ea typeface="+mn-ea"/>
                </a:rPr>
                <a:t>38</a:t>
              </a:r>
              <a:r>
                <a:rPr lang="ko-KR" altLang="en-US" sz="1100" dirty="0">
                  <a:latin typeface="+mn-ea"/>
                  <a:ea typeface="+mn-ea"/>
                </a:rPr>
                <a:t>억 소요 </a:t>
              </a:r>
              <a:r>
                <a:rPr lang="en-US" altLang="ko-KR" sz="1100" dirty="0">
                  <a:latin typeface="+mn-ea"/>
                  <a:ea typeface="+mn-ea"/>
                </a:rPr>
                <a:t>(IBM)</a:t>
              </a:r>
            </a:p>
          </p:txBody>
        </p:sp>
      </p:grpSp>
      <p:sp>
        <p:nvSpPr>
          <p:cNvPr id="100" name="텍스트 개체 틀 7"/>
          <p:cNvSpPr>
            <a:spLocks noGrp="1"/>
          </p:cNvSpPr>
          <p:nvPr>
            <p:ph type="body" sz="quarter" idx="4294967295"/>
          </p:nvPr>
        </p:nvSpPr>
        <p:spPr>
          <a:xfrm>
            <a:off x="352664" y="801057"/>
            <a:ext cx="8937564" cy="87369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+mn-ea"/>
              </a:rPr>
              <a:t>기업의 인프라를 클라우드로 전환하면서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클라우드가 사이버 공격자들의 새로운 표적이 되고 있습니다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+mn-ea"/>
              </a:rPr>
              <a:t>이에 클라우드 환경의 보안 위협과 사용자들의 보안에 대한 우려는 점차 증가되고 있습니다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7979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BF71B-840A-BD81-20B5-4DB00D731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6D3B0C-3541-5C4E-0BA0-A5EF7200CE20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2E908FA3-A91C-5102-2BA6-C062334CE6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F0D5ACD2-BD7F-87E4-F7E4-2F515DC16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1.8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IAM Policy</a:t>
            </a:r>
            <a:r>
              <a:rPr lang="ko-KR" altLang="en-US" dirty="0">
                <a:latin typeface="+mn-ea"/>
                <a:ea typeface="+mn-ea"/>
              </a:rPr>
              <a:t>의 과다 권한 점검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CB8277-4EB5-E0AB-0CC6-8E3C18D636D7}"/>
              </a:ext>
            </a:extLst>
          </p:cNvPr>
          <p:cNvSpPr/>
          <p:nvPr/>
        </p:nvSpPr>
        <p:spPr>
          <a:xfrm>
            <a:off x="533400" y="1751742"/>
            <a:ext cx="8840788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1CD41B32-9FA6-C358-84BD-62B9CABDA972}"/>
              </a:ext>
            </a:extLst>
          </p:cNvPr>
          <p:cNvSpPr/>
          <p:nvPr/>
        </p:nvSpPr>
        <p:spPr>
          <a:xfrm>
            <a:off x="440075" y="85544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AA618-A50A-6F1C-0630-4D1CAAA8E98B}"/>
              </a:ext>
            </a:extLst>
          </p:cNvPr>
          <p:cNvSpPr txBox="1"/>
          <p:nvPr/>
        </p:nvSpPr>
        <p:spPr>
          <a:xfrm>
            <a:off x="440074" y="1095612"/>
            <a:ext cx="6442037" cy="518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IAM </a:t>
            </a:r>
            <a:r>
              <a:rPr lang="ko-KR" altLang="en-US" sz="1200" spc="-60" dirty="0">
                <a:latin typeface="+mn-ea"/>
              </a:rPr>
              <a:t>리소스</a:t>
            </a:r>
            <a:r>
              <a:rPr lang="en-US" altLang="ko-KR" sz="1200" spc="-60" dirty="0">
                <a:latin typeface="+mn-ea"/>
              </a:rPr>
              <a:t>(User, Group, Role)</a:t>
            </a:r>
            <a:r>
              <a:rPr lang="ko-KR" altLang="en-US" sz="1200" spc="-60" dirty="0">
                <a:latin typeface="+mn-ea"/>
              </a:rPr>
              <a:t>가 </a:t>
            </a:r>
            <a:r>
              <a:rPr lang="en-US" altLang="ko-KR" sz="1200" spc="-60" dirty="0" err="1">
                <a:latin typeface="+mn-ea"/>
              </a:rPr>
              <a:t>AdministratorAccess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정책에 미 연결된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IAM </a:t>
            </a:r>
            <a:r>
              <a:rPr lang="ko-KR" altLang="en-US" sz="1200" spc="-60" dirty="0">
                <a:latin typeface="+mn-ea"/>
              </a:rPr>
              <a:t>리소스</a:t>
            </a:r>
            <a:r>
              <a:rPr lang="en-US" altLang="ko-KR" sz="1200" spc="-60" dirty="0">
                <a:latin typeface="+mn-ea"/>
              </a:rPr>
              <a:t>(User, Group, Role)</a:t>
            </a:r>
            <a:r>
              <a:rPr lang="ko-KR" altLang="en-US" sz="1200" spc="-60" dirty="0">
                <a:latin typeface="+mn-ea"/>
              </a:rPr>
              <a:t>가 </a:t>
            </a:r>
            <a:r>
              <a:rPr lang="en-US" altLang="ko-KR" sz="1200" spc="-60" dirty="0" err="1">
                <a:latin typeface="+mn-ea"/>
              </a:rPr>
              <a:t>AdministratorAccess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정책에 연결된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780484-C0ED-BFDD-EA13-0EC6B1E7F079}"/>
              </a:ext>
            </a:extLst>
          </p:cNvPr>
          <p:cNvSpPr txBox="1"/>
          <p:nvPr/>
        </p:nvSpPr>
        <p:spPr>
          <a:xfrm>
            <a:off x="637273" y="5069082"/>
            <a:ext cx="848706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모두 마지막 활동이 없거나 </a:t>
            </a:r>
            <a:r>
              <a:rPr lang="en-US" altLang="ko-KR" sz="1000" dirty="0">
                <a:latin typeface="+mn-ea"/>
              </a:rPr>
              <a:t>140</a:t>
            </a:r>
            <a:r>
              <a:rPr lang="ko-KR" altLang="en-US" sz="1000" dirty="0">
                <a:latin typeface="+mn-ea"/>
              </a:rPr>
              <a:t>일을 초과한 상태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FA0DA-2B21-FB76-D701-E01AE93449C8}"/>
              </a:ext>
            </a:extLst>
          </p:cNvPr>
          <p:cNvSpPr txBox="1"/>
          <p:nvPr/>
        </p:nvSpPr>
        <p:spPr>
          <a:xfrm>
            <a:off x="533400" y="1801530"/>
            <a:ext cx="4927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7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2802E-BFCB-A8EE-BB22-BC561F475873}"/>
              </a:ext>
            </a:extLst>
          </p:cNvPr>
          <p:cNvSpPr txBox="1"/>
          <p:nvPr/>
        </p:nvSpPr>
        <p:spPr>
          <a:xfrm>
            <a:off x="502291" y="2084769"/>
            <a:ext cx="830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   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IAM &gt; </a:t>
            </a:r>
            <a:r>
              <a:rPr lang="ko-KR" altLang="en-US" sz="1000" dirty="0">
                <a:latin typeface="+mn-ea"/>
              </a:rPr>
              <a:t>정책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AdministratorAccess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검색 후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연결된 </a:t>
            </a:r>
            <a:r>
              <a:rPr lang="ko-KR" altLang="en-US" sz="1000" dirty="0" err="1">
                <a:latin typeface="+mn-ea"/>
              </a:rPr>
              <a:t>엔터티</a:t>
            </a:r>
            <a:r>
              <a:rPr lang="ko-KR" altLang="en-US" sz="1000" dirty="0">
                <a:latin typeface="+mn-ea"/>
              </a:rPr>
              <a:t> 확인</a:t>
            </a:r>
            <a:endParaRPr lang="en-US" altLang="ko-KR" sz="1000" dirty="0">
              <a:latin typeface="+mn-ea"/>
            </a:endParaRPr>
          </a:p>
          <a:p>
            <a:endParaRPr lang="ko-KR" altLang="en-US" sz="1000" dirty="0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DC428AD-4DF5-C3FA-F1E6-4589B06FC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228660"/>
              </p:ext>
            </p:extLst>
          </p:nvPr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AE98004-2919-DA38-ECB7-43557573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1" y="2376627"/>
            <a:ext cx="5497918" cy="269186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D690-70A9-4676-3C3A-435280073B2B}"/>
              </a:ext>
            </a:extLst>
          </p:cNvPr>
          <p:cNvSpPr/>
          <p:nvPr/>
        </p:nvSpPr>
        <p:spPr>
          <a:xfrm>
            <a:off x="947673" y="3916219"/>
            <a:ext cx="3670508" cy="10968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5CC641-25F5-B92F-D6A8-1E594816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11" y="5366392"/>
            <a:ext cx="4585341" cy="75895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B1D505-C571-2E13-3D36-CE754DB25C83}"/>
              </a:ext>
            </a:extLst>
          </p:cNvPr>
          <p:cNvSpPr/>
          <p:nvPr/>
        </p:nvSpPr>
        <p:spPr>
          <a:xfrm>
            <a:off x="947673" y="5892799"/>
            <a:ext cx="718954" cy="198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4224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61713-7C03-182F-A7CE-0D0FA38AC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B0B229-4D3C-B302-8675-D9B18DDBB12A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6D16699B-740E-9B78-8BE0-91F2988765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1.8 IAM Policy</a:t>
            </a:r>
            <a:r>
              <a:rPr lang="ko-KR" altLang="en-US" dirty="0">
                <a:latin typeface="+mn-ea"/>
              </a:rPr>
              <a:t>의 과다 권한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451E21-A87E-331D-D201-3744F161B2A4}"/>
              </a:ext>
            </a:extLst>
          </p:cNvPr>
          <p:cNvSpPr/>
          <p:nvPr/>
        </p:nvSpPr>
        <p:spPr>
          <a:xfrm>
            <a:off x="542925" y="950081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E0BF7-56DD-CA02-05DA-3EEDFBB7ECEB}"/>
              </a:ext>
            </a:extLst>
          </p:cNvPr>
          <p:cNvSpPr txBox="1"/>
          <p:nvPr/>
        </p:nvSpPr>
        <p:spPr>
          <a:xfrm>
            <a:off x="630957" y="1268506"/>
            <a:ext cx="811161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ko-KR" altLang="en-US" sz="1000" dirty="0" err="1">
                <a:latin typeface="+mn-ea"/>
              </a:rPr>
              <a:t>엔터티</a:t>
            </a:r>
            <a:r>
              <a:rPr lang="ko-KR" altLang="en-US" sz="1000" dirty="0">
                <a:latin typeface="+mn-ea"/>
              </a:rPr>
              <a:t> 확인 후 리소스의 사용 여부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권한 부여 필요 여부 등 검토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불필요한 경우 정책 분리를 통해 권한 회수 진행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029FED-974D-4E88-D317-8C54C5FAA781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765B3857-57A2-6ECB-996A-9F2B7C337C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FE366-A7AB-FBB9-EB29-60948BFCA6B0}"/>
              </a:ext>
            </a:extLst>
          </p:cNvPr>
          <p:cNvSpPr txBox="1"/>
          <p:nvPr/>
        </p:nvSpPr>
        <p:spPr>
          <a:xfrm>
            <a:off x="630957" y="4288200"/>
            <a:ext cx="8111611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관리자 권한이 필요한 부서의 특정 인원들을 제외하곤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AdministratorAccess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권한은 어떤 사유로든 발급이 지양되어야 하며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(</a:t>
            </a:r>
            <a:r>
              <a:rPr lang="ko-KR" altLang="en-US" sz="1000" dirty="0">
                <a:latin typeface="+mn-ea"/>
              </a:rPr>
              <a:t>서비스에 대한 </a:t>
            </a:r>
            <a:r>
              <a:rPr lang="en-US" altLang="ko-KR" sz="1000" dirty="0" err="1">
                <a:latin typeface="+mn-ea"/>
              </a:rPr>
              <a:t>FullAccess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권한 포함</a:t>
            </a:r>
            <a:r>
              <a:rPr lang="en-US" altLang="ko-KR" sz="1000" dirty="0">
                <a:latin typeface="+mn-ea"/>
              </a:rPr>
              <a:t> (</a:t>
            </a:r>
            <a:r>
              <a:rPr lang="ko-KR" altLang="en-US" sz="1000" dirty="0">
                <a:latin typeface="+mn-ea"/>
              </a:rPr>
              <a:t>예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 err="1">
                <a:latin typeface="+mn-ea"/>
              </a:rPr>
              <a:t>AmazonS3FullAccess</a:t>
            </a:r>
            <a:r>
              <a:rPr lang="en-US" altLang="ko-KR" sz="1000" dirty="0">
                <a:latin typeface="+mn-ea"/>
              </a:rPr>
              <a:t>)) </a:t>
            </a:r>
            <a:r>
              <a:rPr lang="ko-KR" altLang="en-US" sz="1000" dirty="0">
                <a:latin typeface="+mn-ea"/>
              </a:rPr>
              <a:t>최소 권한 원칙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최소 리소스명 명시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하여 권한 관리 체계 운영 필요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20B9AC-791F-CC2B-74A7-C6148342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47" y="1637287"/>
            <a:ext cx="8244719" cy="24728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2BAF01-0B71-5266-604C-2AF3E7818D23}"/>
              </a:ext>
            </a:extLst>
          </p:cNvPr>
          <p:cNvSpPr/>
          <p:nvPr/>
        </p:nvSpPr>
        <p:spPr>
          <a:xfrm>
            <a:off x="8558436" y="1712228"/>
            <a:ext cx="471553" cy="2828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33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C3DE0-874F-9C4C-2CC9-77207C2C4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FA5BB4-2038-FF71-05EC-6BA55990876D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01E7E79A-9DF9-1F83-3261-9D536B0FEF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4492A73-0E39-EA17-FAAA-FA5436D46B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1.13 Secret Manager </a:t>
            </a:r>
            <a:r>
              <a:rPr lang="ko-KR" altLang="en-US" dirty="0">
                <a:latin typeface="+mn-ea"/>
              </a:rPr>
              <a:t>보안 암호 자동 교체 구성 여부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6D3642-C545-DC55-962A-338C5A5F7589}"/>
              </a:ext>
            </a:extLst>
          </p:cNvPr>
          <p:cNvSpPr/>
          <p:nvPr/>
        </p:nvSpPr>
        <p:spPr>
          <a:xfrm>
            <a:off x="533400" y="1751742"/>
            <a:ext cx="8840788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B75DC7CB-878E-674C-37CF-E7936355F680}"/>
              </a:ext>
            </a:extLst>
          </p:cNvPr>
          <p:cNvSpPr/>
          <p:nvPr/>
        </p:nvSpPr>
        <p:spPr>
          <a:xfrm>
            <a:off x="440075" y="85544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6C28F-1AC0-0750-5CB6-668CCCD51AE7}"/>
              </a:ext>
            </a:extLst>
          </p:cNvPr>
          <p:cNvSpPr txBox="1"/>
          <p:nvPr/>
        </p:nvSpPr>
        <p:spPr>
          <a:xfrm>
            <a:off x="440074" y="1139153"/>
            <a:ext cx="6442037" cy="462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Secret Manager </a:t>
            </a:r>
            <a:r>
              <a:rPr lang="ko-KR" altLang="en-US" sz="1200" spc="-60" dirty="0">
                <a:latin typeface="+mn-ea"/>
              </a:rPr>
              <a:t>의 보안 암호 자동 교체 구성이 활성화 되어 있는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Secret Manager </a:t>
            </a:r>
            <a:r>
              <a:rPr lang="ko-KR" altLang="en-US" sz="1200" spc="-60" dirty="0">
                <a:latin typeface="+mn-ea"/>
              </a:rPr>
              <a:t>의 보안 암호 자동 교체 구성이 활성화 되어 있지 않은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A88289-E167-2EC7-4716-3F7F76ABB610}"/>
              </a:ext>
            </a:extLst>
          </p:cNvPr>
          <p:cNvSpPr txBox="1"/>
          <p:nvPr/>
        </p:nvSpPr>
        <p:spPr>
          <a:xfrm>
            <a:off x="637273" y="4096204"/>
            <a:ext cx="8487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② 교체 탭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교체 상태 </a:t>
            </a:r>
            <a:r>
              <a:rPr lang="en-US" altLang="ko-KR" sz="1000" dirty="0">
                <a:latin typeface="+mn-ea"/>
              </a:rPr>
              <a:t>‘</a:t>
            </a:r>
            <a:r>
              <a:rPr lang="ko-KR" altLang="en-US" sz="1000" dirty="0" err="1">
                <a:latin typeface="+mn-ea"/>
              </a:rPr>
              <a:t>비활성화됨</a:t>
            </a:r>
            <a:r>
              <a:rPr lang="en-US" altLang="ko-KR" sz="1000" dirty="0">
                <a:latin typeface="+mn-ea"/>
              </a:rPr>
              <a:t>’</a:t>
            </a:r>
            <a:r>
              <a:rPr lang="ko-KR" altLang="en-US" sz="1000" dirty="0">
                <a:latin typeface="+mn-ea"/>
              </a:rPr>
              <a:t>을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722FA-6413-575F-1ED7-D9F40F97DA03}"/>
              </a:ext>
            </a:extLst>
          </p:cNvPr>
          <p:cNvSpPr txBox="1"/>
          <p:nvPr/>
        </p:nvSpPr>
        <p:spPr>
          <a:xfrm>
            <a:off x="533400" y="1801530"/>
            <a:ext cx="4854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4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FEF81-6756-C7C9-9CE1-7C2E8654EEDF}"/>
              </a:ext>
            </a:extLst>
          </p:cNvPr>
          <p:cNvSpPr txBox="1"/>
          <p:nvPr/>
        </p:nvSpPr>
        <p:spPr>
          <a:xfrm>
            <a:off x="502291" y="2084769"/>
            <a:ext cx="8306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   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Secret Manager &gt; </a:t>
            </a:r>
            <a:r>
              <a:rPr lang="ko-KR" altLang="en-US" sz="1000" dirty="0">
                <a:latin typeface="+mn-ea"/>
              </a:rPr>
              <a:t>보안 암호 대상 선택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2E2A88C-19A6-B04A-048D-E7406809AE81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8257560-8E01-DC3B-D473-4BAB32B0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37" y="2344054"/>
            <a:ext cx="7234643" cy="16731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F17359-D723-76A5-4D67-9C4A6044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83" y="4377319"/>
            <a:ext cx="3940980" cy="17053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BAE4D7-7E3D-83E5-249C-2F226D0BEF4F}"/>
              </a:ext>
            </a:extLst>
          </p:cNvPr>
          <p:cNvSpPr/>
          <p:nvPr/>
        </p:nvSpPr>
        <p:spPr>
          <a:xfrm>
            <a:off x="931104" y="4889291"/>
            <a:ext cx="630997" cy="299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1904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53000" y="852727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1.13 Secret Manager </a:t>
            </a:r>
            <a:r>
              <a:rPr lang="ko-KR" altLang="en-US" dirty="0">
                <a:latin typeface="맑은 고딕"/>
                <a:ea typeface="맑은 고딕"/>
              </a:rPr>
              <a:t>보안 암호 자동 교체 구성 여부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42925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11161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Secret Manager &gt; </a:t>
            </a:r>
            <a:r>
              <a:rPr lang="ko-KR" altLang="en-US" sz="1000" dirty="0">
                <a:latin typeface="+mn-ea"/>
              </a:rPr>
              <a:t>보안 암호 대상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교체 탭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교체 편집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자동 교체 적용</a:t>
            </a:r>
            <a:r>
              <a:rPr lang="en-US" altLang="ko-KR" sz="1000" dirty="0">
                <a:latin typeface="+mn-ea"/>
              </a:rPr>
              <a:t> 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17C1C-481D-3376-DF21-93FD9FE9712E}"/>
              </a:ext>
            </a:extLst>
          </p:cNvPr>
          <p:cNvSpPr txBox="1"/>
          <p:nvPr/>
        </p:nvSpPr>
        <p:spPr>
          <a:xfrm>
            <a:off x="630957" y="5205090"/>
            <a:ext cx="8465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>
                <a:latin typeface="+mn-ea"/>
              </a:rPr>
              <a:t>Secret Manager</a:t>
            </a:r>
            <a:r>
              <a:rPr lang="ko-KR" altLang="en-US" sz="1000" dirty="0">
                <a:latin typeface="+mn-ea"/>
              </a:rPr>
              <a:t>는 액세스 키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Oauth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토큰</a:t>
            </a:r>
            <a:r>
              <a:rPr lang="en-US" altLang="ko-KR" sz="1000" dirty="0">
                <a:latin typeface="+mn-ea"/>
              </a:rPr>
              <a:t>, API Key </a:t>
            </a:r>
            <a:r>
              <a:rPr lang="ko-KR" altLang="en-US" sz="1000" dirty="0">
                <a:latin typeface="+mn-ea"/>
              </a:rPr>
              <a:t>등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에 대한 관리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검색 및 회전 기능을 제공하며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로컬에 저장 및 소스 코드에 하드 코딩 된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자격 증명이 필요하지 않음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더불어 보안 인증 정보의 손실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침해 가능성을 줄이기 위해 자동 교체 구성을 권고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계정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사용자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974858-7A06-4C58-A54A-14D166BB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3" y="1594525"/>
            <a:ext cx="5215482" cy="35156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23C750-6D81-7321-6899-24BAB3287907}"/>
              </a:ext>
            </a:extLst>
          </p:cNvPr>
          <p:cNvSpPr/>
          <p:nvPr/>
        </p:nvSpPr>
        <p:spPr>
          <a:xfrm>
            <a:off x="1033870" y="2303417"/>
            <a:ext cx="853106" cy="2920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21B3-6850-E3C7-1267-F94D96484B85}"/>
              </a:ext>
            </a:extLst>
          </p:cNvPr>
          <p:cNvSpPr/>
          <p:nvPr/>
        </p:nvSpPr>
        <p:spPr>
          <a:xfrm>
            <a:off x="1033870" y="3497463"/>
            <a:ext cx="1648370" cy="534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7323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42" y="2200480"/>
            <a:ext cx="717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spc="-100" dirty="0">
                <a:solidFill>
                  <a:prstClr val="white"/>
                </a:solidFill>
                <a:latin typeface="+mn-ea"/>
              </a:rPr>
              <a:t>진단 결과 상세 </a:t>
            </a:r>
            <a:r>
              <a:rPr lang="en-US" altLang="ko-KR" sz="4000" spc="-100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네트워크 보안</a:t>
            </a:r>
            <a:r>
              <a:rPr lang="en-US" altLang="ko-KR" sz="4000" spc="-100" dirty="0">
                <a:solidFill>
                  <a:prstClr val="white"/>
                </a:solidFill>
                <a:latin typeface="+mj-ea"/>
                <a:ea typeface="+mj-ea"/>
              </a:rPr>
              <a:t>)</a:t>
            </a:r>
            <a:endParaRPr lang="ko-KR" altLang="en-US" sz="4000" spc="-1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07B3E-FCA4-32AF-6E9B-7848E344E9A8}"/>
              </a:ext>
            </a:extLst>
          </p:cNvPr>
          <p:cNvSpPr/>
          <p:nvPr/>
        </p:nvSpPr>
        <p:spPr>
          <a:xfrm>
            <a:off x="957600" y="3613780"/>
            <a:ext cx="5971520" cy="142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2.2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   보안그룹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ANY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오픈 허용 정책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2.3  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보안그룹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ANY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오픈 금지 정책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2.4  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지정된 </a:t>
            </a:r>
            <a:r>
              <a:rPr lang="en-US" altLang="ko-KR" sz="1600" spc="-100" dirty="0" err="1">
                <a:solidFill>
                  <a:prstClr val="white"/>
                </a:solidFill>
                <a:latin typeface="+mn-ea"/>
              </a:rPr>
              <a:t>VPC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에만 </a:t>
            </a:r>
            <a:r>
              <a:rPr lang="en-US" altLang="ko-KR" sz="1600" spc="-100" dirty="0" err="1">
                <a:solidFill>
                  <a:prstClr val="white"/>
                </a:solidFill>
                <a:latin typeface="+mn-ea"/>
              </a:rPr>
              <a:t>IGW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 (Internet Gateway)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연결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2.8   ALB(Application Load Balancer)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의 잘못된 헤더 삭제 정책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5044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2155721"/>
            <a:ext cx="9013489" cy="415300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네트워크 보안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2.2 </a:t>
            </a:r>
            <a:r>
              <a:rPr lang="ko-KR" altLang="en-US" dirty="0" err="1">
                <a:latin typeface="맑은 고딕"/>
                <a:ea typeface="맑은 고딕"/>
              </a:rPr>
              <a:t>보안그룹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ANY </a:t>
            </a:r>
            <a:r>
              <a:rPr lang="ko-KR" altLang="en-US" dirty="0">
                <a:latin typeface="맑은 고딕"/>
                <a:ea typeface="맑은 고딕"/>
              </a:rPr>
              <a:t>오픈 허용 정책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2218496"/>
            <a:ext cx="8839200" cy="39861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3" y="1090402"/>
            <a:ext cx="7720839" cy="10030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>
                <a:latin typeface="+mn-ea"/>
              </a:rPr>
              <a:t>보안그룹 </a:t>
            </a:r>
            <a:r>
              <a:rPr lang="ko-KR" altLang="en-US" sz="1200" spc="-60" dirty="0" err="1">
                <a:latin typeface="+mn-ea"/>
              </a:rPr>
              <a:t>인바운드</a:t>
            </a:r>
            <a:r>
              <a:rPr lang="ko-KR" altLang="en-US" sz="1200" spc="-60" dirty="0">
                <a:latin typeface="+mn-ea"/>
              </a:rPr>
              <a:t> 정책에서 </a:t>
            </a:r>
            <a:r>
              <a:rPr lang="en-US" altLang="ko-KR" sz="1200" spc="-60" dirty="0">
                <a:latin typeface="+mn-ea"/>
              </a:rPr>
              <a:t>ANY </a:t>
            </a:r>
            <a:r>
              <a:rPr lang="ko-KR" altLang="en-US" sz="1200" spc="-60" dirty="0">
                <a:latin typeface="+mn-ea"/>
              </a:rPr>
              <a:t>소스에 대해</a:t>
            </a:r>
            <a:r>
              <a:rPr lang="en-US" altLang="ko-KR" sz="1200" spc="-60" dirty="0">
                <a:latin typeface="+mn-ea"/>
              </a:rPr>
              <a:t> TCP 80/443/8080, </a:t>
            </a:r>
            <a:r>
              <a:rPr lang="en-US" altLang="ko-KR" sz="1200" spc="-60" dirty="0" err="1">
                <a:latin typeface="+mn-ea"/>
              </a:rPr>
              <a:t>UDP</a:t>
            </a:r>
            <a:r>
              <a:rPr lang="en-US" altLang="ko-KR" sz="1200" spc="-60" dirty="0">
                <a:latin typeface="+mn-ea"/>
              </a:rPr>
              <a:t> 53 </a:t>
            </a:r>
            <a:r>
              <a:rPr lang="ko-KR" altLang="en-US" sz="1200" spc="-60" dirty="0">
                <a:latin typeface="+mn-ea"/>
              </a:rPr>
              <a:t>포트만 </a:t>
            </a:r>
            <a:endParaRPr lang="en-US" altLang="ko-KR" sz="1200" spc="-60" dirty="0"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ko-KR" altLang="en-US" sz="1200" spc="-60" dirty="0">
                <a:latin typeface="+mn-ea"/>
              </a:rPr>
              <a:t>   허용하는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>
                <a:latin typeface="+mn-ea"/>
              </a:rPr>
              <a:t>보안그룹 </a:t>
            </a:r>
            <a:r>
              <a:rPr lang="ko-KR" altLang="en-US" sz="1200" spc="-60" dirty="0" err="1">
                <a:latin typeface="+mn-ea"/>
              </a:rPr>
              <a:t>인바운드</a:t>
            </a:r>
            <a:r>
              <a:rPr lang="ko-KR" altLang="en-US" sz="1200" spc="-60" dirty="0">
                <a:latin typeface="+mn-ea"/>
              </a:rPr>
              <a:t> 정책에서 </a:t>
            </a:r>
            <a:r>
              <a:rPr lang="en-US" altLang="ko-KR" sz="1200" spc="-60" dirty="0">
                <a:latin typeface="+mn-ea"/>
              </a:rPr>
              <a:t>ANY </a:t>
            </a:r>
            <a:r>
              <a:rPr lang="ko-KR" altLang="en-US" sz="1200" spc="-60" dirty="0">
                <a:latin typeface="+mn-ea"/>
              </a:rPr>
              <a:t>소스에 대해</a:t>
            </a:r>
            <a:r>
              <a:rPr lang="en-US" altLang="ko-KR" sz="1200" spc="-60" dirty="0">
                <a:latin typeface="+mn-ea"/>
              </a:rPr>
              <a:t> TCP 80/443/8080, </a:t>
            </a:r>
            <a:r>
              <a:rPr lang="en-US" altLang="ko-KR" sz="1200" spc="-60" dirty="0" err="1">
                <a:latin typeface="+mn-ea"/>
              </a:rPr>
              <a:t>UDP</a:t>
            </a:r>
            <a:r>
              <a:rPr lang="en-US" altLang="ko-KR" sz="1200" spc="-60" dirty="0">
                <a:latin typeface="+mn-ea"/>
              </a:rPr>
              <a:t> 53 </a:t>
            </a:r>
            <a:r>
              <a:rPr lang="ko-KR" altLang="en-US" sz="1200" spc="-60" dirty="0">
                <a:latin typeface="+mn-ea"/>
              </a:rPr>
              <a:t>포트 외의 </a:t>
            </a:r>
            <a:endParaRPr lang="en-US" altLang="ko-KR" sz="1200" spc="-60" dirty="0"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ko-KR" altLang="en-US" sz="1200" spc="-60" dirty="0">
                <a:latin typeface="+mn-ea"/>
              </a:rPr>
              <a:t>   포트를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추가 허용하는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2265174"/>
            <a:ext cx="5141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</a:t>
            </a:r>
            <a:r>
              <a:rPr lang="ko-KR" altLang="en-US" sz="1000" b="1" dirty="0">
                <a:latin typeface="+mn-ea"/>
              </a:rPr>
              <a:t>대형제휴 계정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latin typeface="+mn-ea"/>
              </a:rPr>
              <a:t>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7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37274" y="2548413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EC2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또는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 err="1">
                <a:latin typeface="+mn-ea"/>
              </a:rPr>
              <a:t>보안그룹</a:t>
            </a:r>
            <a:r>
              <a:rPr lang="ko-KR" altLang="en-US" sz="1000" dirty="0">
                <a:latin typeface="+mn-ea"/>
              </a:rPr>
              <a:t> 선택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27B39F-AA95-2DE7-793A-66752F646F6B}"/>
              </a:ext>
            </a:extLst>
          </p:cNvPr>
          <p:cNvSpPr txBox="1"/>
          <p:nvPr/>
        </p:nvSpPr>
        <p:spPr>
          <a:xfrm>
            <a:off x="637274" y="4790168"/>
            <a:ext cx="785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>
                <a:latin typeface="+mn-ea"/>
              </a:rPr>
              <a:t>Inbound Rule</a:t>
            </a:r>
            <a:r>
              <a:rPr lang="ko-KR" altLang="en-US" sz="1000" dirty="0">
                <a:latin typeface="+mn-ea"/>
              </a:rPr>
              <a:t>에서 소스 </a:t>
            </a:r>
            <a:r>
              <a:rPr lang="en-US" altLang="ko-KR" sz="1000" dirty="0">
                <a:latin typeface="+mn-ea"/>
              </a:rPr>
              <a:t>0.0.0.0/0(ALL)</a:t>
            </a:r>
            <a:r>
              <a:rPr lang="ko-KR" altLang="en-US" sz="1000" dirty="0">
                <a:latin typeface="+mn-ea"/>
              </a:rPr>
              <a:t>에 대해 모든 포트 범위로 허용된 보안 그룹 규칙 발견 </a:t>
            </a:r>
            <a:r>
              <a:rPr lang="en-US" altLang="ko-KR" sz="1000" dirty="0">
                <a:latin typeface="+mn-ea"/>
              </a:rPr>
              <a:t>(ANY-ANY </a:t>
            </a:r>
            <a:r>
              <a:rPr lang="ko-KR" altLang="en-US" sz="1000" dirty="0">
                <a:latin typeface="+mn-ea"/>
              </a:rPr>
              <a:t>정책</a:t>
            </a:r>
            <a:r>
              <a:rPr lang="en-US" altLang="ko-KR" sz="1000" dirty="0">
                <a:latin typeface="+mn-ea"/>
              </a:rPr>
              <a:t>)</a:t>
            </a:r>
          </a:p>
          <a:p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그 외 다른 </a:t>
            </a:r>
            <a:r>
              <a:rPr lang="en-US" altLang="ko-KR" sz="1000" dirty="0">
                <a:latin typeface="+mn-ea"/>
              </a:rPr>
              <a:t>7</a:t>
            </a:r>
            <a:r>
              <a:rPr lang="ko-KR" altLang="en-US" sz="1000" dirty="0">
                <a:latin typeface="+mn-ea"/>
              </a:rPr>
              <a:t>개의 </a:t>
            </a:r>
            <a:r>
              <a:rPr lang="en-US" altLang="ko-KR" sz="1000" dirty="0">
                <a:latin typeface="+mn-ea"/>
              </a:rPr>
              <a:t>Rule</a:t>
            </a:r>
            <a:r>
              <a:rPr lang="ko-KR" altLang="en-US" sz="1000" dirty="0">
                <a:latin typeface="+mn-ea"/>
              </a:rPr>
              <a:t>들도 동일한 </a:t>
            </a:r>
            <a:r>
              <a:rPr lang="en-US" altLang="ko-KR" sz="1000" dirty="0">
                <a:latin typeface="+mn-ea"/>
              </a:rPr>
              <a:t>ANY-ANY </a:t>
            </a:r>
            <a:r>
              <a:rPr lang="ko-KR" altLang="en-US" sz="1000" dirty="0">
                <a:latin typeface="+mn-ea"/>
              </a:rPr>
              <a:t>정책 부여 상태이며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해당 </a:t>
            </a:r>
            <a:r>
              <a:rPr lang="en-US" altLang="ko-KR" sz="1000" dirty="0">
                <a:latin typeface="+mn-ea"/>
              </a:rPr>
              <a:t>SG</a:t>
            </a:r>
            <a:r>
              <a:rPr lang="ko-KR" altLang="en-US" sz="1000" dirty="0">
                <a:latin typeface="+mn-ea"/>
              </a:rPr>
              <a:t>는 </a:t>
            </a:r>
            <a:r>
              <a:rPr lang="en-US" altLang="ko-KR" sz="1000" dirty="0">
                <a:latin typeface="+mn-ea"/>
              </a:rPr>
              <a:t>ECS</a:t>
            </a:r>
            <a:r>
              <a:rPr lang="ko-KR" altLang="en-US" sz="1000" dirty="0">
                <a:latin typeface="+mn-ea"/>
              </a:rPr>
              <a:t>에 연결되어 사용중인 상태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E9FE078-DBD8-160B-9B8A-FB8B8D881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126073"/>
              </p:ext>
            </p:extLst>
          </p:nvPr>
        </p:nvGraphicFramePr>
        <p:xfrm>
          <a:off x="6876148" y="1494245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AFD13DE-58BB-7B41-50F7-4726F1EB4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1" y="2856150"/>
            <a:ext cx="7750753" cy="18360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B65D60-A75B-3E46-AA61-9968F1821548}"/>
              </a:ext>
            </a:extLst>
          </p:cNvPr>
          <p:cNvSpPr/>
          <p:nvPr/>
        </p:nvSpPr>
        <p:spPr>
          <a:xfrm>
            <a:off x="1137794" y="4094100"/>
            <a:ext cx="7165697" cy="2110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61B156-589E-4748-64DA-FD3B10A8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11" y="5237526"/>
            <a:ext cx="8074025" cy="8316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3728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11161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대상 </a:t>
            </a:r>
            <a:r>
              <a:rPr lang="ko-KR" altLang="en-US" sz="1000" dirty="0" err="1">
                <a:latin typeface="+mn-ea"/>
              </a:rPr>
              <a:t>보안그룹</a:t>
            </a:r>
            <a:r>
              <a:rPr lang="ko-KR" altLang="en-US" sz="1000" dirty="0">
                <a:latin typeface="+mn-ea"/>
              </a:rPr>
              <a:t> 선택 </a:t>
            </a:r>
            <a:r>
              <a:rPr lang="en-US" altLang="ko-KR" sz="1000" dirty="0">
                <a:latin typeface="+mn-ea"/>
              </a:rPr>
              <a:t>&gt; [</a:t>
            </a:r>
            <a:r>
              <a:rPr lang="ko-KR" altLang="en-US" sz="1000" dirty="0">
                <a:latin typeface="+mn-ea"/>
              </a:rPr>
              <a:t>하단</a:t>
            </a:r>
            <a:r>
              <a:rPr lang="en-US" altLang="ko-KR" sz="1000" dirty="0">
                <a:latin typeface="+mn-ea"/>
              </a:rPr>
              <a:t>] Inbound Rule </a:t>
            </a:r>
            <a:r>
              <a:rPr lang="ko-KR" altLang="en-US" sz="1000" dirty="0">
                <a:latin typeface="+mn-ea"/>
              </a:rPr>
              <a:t>편집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포트 허용 범위 검토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17C1C-481D-3376-DF21-93FD9FE9712E}"/>
              </a:ext>
            </a:extLst>
          </p:cNvPr>
          <p:cNvSpPr txBox="1"/>
          <p:nvPr/>
        </p:nvSpPr>
        <p:spPr>
          <a:xfrm>
            <a:off x="630957" y="3570485"/>
            <a:ext cx="8465146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퍼블릭 유입이 아닌 사설 구간의 통신이더라도 인증된 </a:t>
            </a:r>
            <a:r>
              <a:rPr lang="en-US" altLang="ko-KR" sz="1000" dirty="0">
                <a:latin typeface="+mn-ea"/>
              </a:rPr>
              <a:t>TCP/UDP </a:t>
            </a:r>
            <a:r>
              <a:rPr lang="ko-KR" altLang="en-US" sz="1000" dirty="0">
                <a:latin typeface="+mn-ea"/>
              </a:rPr>
              <a:t>포트만 오픈하는 화이트리스트 기반의 방화벽 정책 관리가 필요하며</a:t>
            </a:r>
            <a:r>
              <a:rPr lang="en-US" altLang="ko-KR" sz="10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en-US" sz="1000" dirty="0">
                <a:latin typeface="+mn-ea"/>
              </a:rPr>
              <a:t>광범위한 범위의 포트 오픈</a:t>
            </a:r>
            <a:r>
              <a:rPr lang="en-US" altLang="ko-KR" sz="1000" dirty="0">
                <a:latin typeface="+mn-ea"/>
              </a:rPr>
              <a:t>, ANY-ANY</a:t>
            </a:r>
            <a:r>
              <a:rPr lang="ko-KR" altLang="en-US" sz="1000" dirty="0">
                <a:latin typeface="+mn-ea"/>
              </a:rPr>
              <a:t> 오픈은 어떤 사유로도 설정 불가함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네트워크 보안</a:t>
            </a:r>
          </a:p>
        </p:txBody>
      </p:sp>
      <p:sp>
        <p:nvSpPr>
          <p:cNvPr id="17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3000" y="285435"/>
            <a:ext cx="6761100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2.2 </a:t>
            </a:r>
            <a:r>
              <a:rPr lang="ko-KR" altLang="en-US" dirty="0" err="1">
                <a:latin typeface="맑은 고딕"/>
                <a:ea typeface="맑은 고딕"/>
              </a:rPr>
              <a:t>보안그룹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ANY </a:t>
            </a:r>
            <a:r>
              <a:rPr lang="ko-KR" altLang="en-US" dirty="0">
                <a:latin typeface="맑은 고딕"/>
                <a:ea typeface="맑은 고딕"/>
              </a:rPr>
              <a:t>오픈 허용 정책 점검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33281B-4434-1A2F-C693-1B8A34BB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26" y="1637692"/>
            <a:ext cx="8309756" cy="17118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B65D60-A75B-3E46-AA61-9968F1821548}"/>
              </a:ext>
            </a:extLst>
          </p:cNvPr>
          <p:cNvSpPr/>
          <p:nvPr/>
        </p:nvSpPr>
        <p:spPr>
          <a:xfrm>
            <a:off x="986973" y="2466109"/>
            <a:ext cx="8203209" cy="5541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24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2155721"/>
            <a:ext cx="9013489" cy="415300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네트워크 보안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2.3 </a:t>
            </a:r>
            <a:r>
              <a:rPr lang="ko-KR" altLang="en-US" dirty="0" err="1">
                <a:latin typeface="맑은 고딕"/>
                <a:ea typeface="맑은 고딕"/>
              </a:rPr>
              <a:t>보안그룹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ANY </a:t>
            </a:r>
            <a:r>
              <a:rPr lang="ko-KR" altLang="en-US" dirty="0">
                <a:latin typeface="맑은 고딕"/>
                <a:ea typeface="맑은 고딕"/>
              </a:rPr>
              <a:t>오픈 금지 정책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2218496"/>
            <a:ext cx="8839200" cy="39861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3" y="1090402"/>
            <a:ext cx="7720839" cy="10030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 err="1">
                <a:latin typeface="+mn-ea"/>
              </a:rPr>
              <a:t>보안그룹</a:t>
            </a:r>
            <a:r>
              <a:rPr lang="ko-KR" altLang="en-US" sz="1200" spc="-60" dirty="0">
                <a:latin typeface="+mn-ea"/>
              </a:rPr>
              <a:t> </a:t>
            </a:r>
            <a:r>
              <a:rPr lang="en-US" altLang="ko-KR" sz="1200" spc="-60" dirty="0">
                <a:latin typeface="+mn-ea"/>
              </a:rPr>
              <a:t>Inbound</a:t>
            </a:r>
            <a:r>
              <a:rPr lang="ko-KR" altLang="en-US" sz="1200" spc="-60" dirty="0">
                <a:latin typeface="+mn-ea"/>
              </a:rPr>
              <a:t> </a:t>
            </a:r>
            <a:r>
              <a:rPr lang="en-US" altLang="ko-KR" sz="1200" spc="-60" dirty="0">
                <a:latin typeface="+mn-ea"/>
              </a:rPr>
              <a:t>Rule</a:t>
            </a:r>
            <a:r>
              <a:rPr lang="ko-KR" altLang="en-US" sz="1200" spc="-60" dirty="0">
                <a:latin typeface="+mn-ea"/>
              </a:rPr>
              <a:t>에서 </a:t>
            </a:r>
            <a:r>
              <a:rPr lang="en-US" altLang="ko-KR" sz="1200" spc="-60" dirty="0">
                <a:latin typeface="+mn-ea"/>
              </a:rPr>
              <a:t>ANY </a:t>
            </a:r>
            <a:r>
              <a:rPr lang="ko-KR" altLang="en-US" sz="1200" spc="-60" dirty="0">
                <a:latin typeface="+mn-ea"/>
              </a:rPr>
              <a:t>소스에 대해</a:t>
            </a:r>
            <a:r>
              <a:rPr lang="en-US" altLang="ko-KR" sz="1200" spc="-60" dirty="0">
                <a:latin typeface="+mn-ea"/>
              </a:rPr>
              <a:t> TCP 20,21,23,1433,1521,3306,3389,5432,6379,11211 </a:t>
            </a:r>
          </a:p>
          <a:p>
            <a:pPr>
              <a:lnSpc>
                <a:spcPct val="140000"/>
              </a:lnSpc>
            </a:pPr>
            <a:r>
              <a:rPr lang="en-US" altLang="ko-KR" sz="1200" spc="-60" dirty="0">
                <a:latin typeface="+mn-ea"/>
              </a:rPr>
              <a:t>    </a:t>
            </a:r>
            <a:r>
              <a:rPr lang="ko-KR" altLang="en-US" sz="1200" spc="-60" dirty="0">
                <a:latin typeface="+mn-ea"/>
              </a:rPr>
              <a:t>포트를 허용하지 않는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 err="1">
                <a:latin typeface="+mn-ea"/>
              </a:rPr>
              <a:t>보안그룹</a:t>
            </a:r>
            <a:r>
              <a:rPr lang="ko-KR" altLang="en-US" sz="1200" spc="-60" dirty="0">
                <a:latin typeface="+mn-ea"/>
              </a:rPr>
              <a:t> </a:t>
            </a:r>
            <a:r>
              <a:rPr lang="en-US" altLang="ko-KR" sz="1200" spc="-60" dirty="0">
                <a:latin typeface="+mn-ea"/>
              </a:rPr>
              <a:t>Inbound</a:t>
            </a:r>
            <a:r>
              <a:rPr lang="ko-KR" altLang="en-US" sz="1200" spc="-60" dirty="0">
                <a:latin typeface="+mn-ea"/>
              </a:rPr>
              <a:t> </a:t>
            </a:r>
            <a:r>
              <a:rPr lang="en-US" altLang="ko-KR" sz="1200" spc="-60" dirty="0">
                <a:latin typeface="+mn-ea"/>
              </a:rPr>
              <a:t>Rule</a:t>
            </a:r>
            <a:r>
              <a:rPr lang="ko-KR" altLang="en-US" sz="1200" spc="-60" dirty="0">
                <a:latin typeface="+mn-ea"/>
              </a:rPr>
              <a:t>에서 </a:t>
            </a:r>
            <a:r>
              <a:rPr lang="en-US" altLang="ko-KR" sz="1200" spc="-60" dirty="0">
                <a:latin typeface="+mn-ea"/>
              </a:rPr>
              <a:t>ANY </a:t>
            </a:r>
            <a:r>
              <a:rPr lang="ko-KR" altLang="en-US" sz="1200" spc="-60" dirty="0">
                <a:latin typeface="+mn-ea"/>
              </a:rPr>
              <a:t>소스에 대해</a:t>
            </a:r>
            <a:r>
              <a:rPr lang="en-US" altLang="ko-KR" sz="1200" spc="-60" dirty="0">
                <a:latin typeface="+mn-ea"/>
              </a:rPr>
              <a:t> TCP 20,21,23,1433,1521,3306,3389,5432,6379,11211</a:t>
            </a:r>
          </a:p>
          <a:p>
            <a:pPr>
              <a:lnSpc>
                <a:spcPct val="140000"/>
              </a:lnSpc>
            </a:pPr>
            <a:r>
              <a:rPr lang="en-US" altLang="ko-KR" sz="1200" spc="-60" dirty="0">
                <a:latin typeface="+mn-ea"/>
              </a:rPr>
              <a:t>    </a:t>
            </a:r>
            <a:r>
              <a:rPr lang="ko-KR" altLang="en-US" sz="1200" spc="-60" dirty="0">
                <a:latin typeface="+mn-ea"/>
              </a:rPr>
              <a:t>포트를 허용하는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37274" y="2548413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EC2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또는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 err="1">
                <a:latin typeface="+mn-ea"/>
              </a:rPr>
              <a:t>보안그룹</a:t>
            </a:r>
            <a:r>
              <a:rPr lang="ko-KR" altLang="en-US" sz="1000" dirty="0">
                <a:latin typeface="+mn-ea"/>
              </a:rPr>
              <a:t> 선택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FAAD207-35CD-A2F5-3B83-834BFCC7B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592306"/>
              </p:ext>
            </p:extLst>
          </p:nvPr>
        </p:nvGraphicFramePr>
        <p:xfrm>
          <a:off x="6876148" y="1494245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C5681E8-F315-165C-B3F5-20AC04D6367E}"/>
              </a:ext>
            </a:extLst>
          </p:cNvPr>
          <p:cNvSpPr txBox="1"/>
          <p:nvPr/>
        </p:nvSpPr>
        <p:spPr>
          <a:xfrm>
            <a:off x="533400" y="2265174"/>
            <a:ext cx="5141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</a:t>
            </a:r>
            <a:r>
              <a:rPr lang="ko-KR" altLang="en-US" sz="1000" b="1" dirty="0">
                <a:latin typeface="+mn-ea"/>
              </a:rPr>
              <a:t>대형제휴 계정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latin typeface="+mn-ea"/>
              </a:rPr>
              <a:t>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7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EAA4C4-3924-F6B2-F4F2-B8CA7795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1" y="2856150"/>
            <a:ext cx="7750753" cy="18360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66A42F-1CC8-CCB3-73F2-B08789E733F4}"/>
              </a:ext>
            </a:extLst>
          </p:cNvPr>
          <p:cNvSpPr/>
          <p:nvPr/>
        </p:nvSpPr>
        <p:spPr>
          <a:xfrm>
            <a:off x="1137794" y="4094100"/>
            <a:ext cx="7165697" cy="2110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7A672-38B2-BCD1-F5EA-0D47878107E1}"/>
              </a:ext>
            </a:extLst>
          </p:cNvPr>
          <p:cNvSpPr txBox="1"/>
          <p:nvPr/>
        </p:nvSpPr>
        <p:spPr>
          <a:xfrm>
            <a:off x="637274" y="4790168"/>
            <a:ext cx="85159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>
                <a:latin typeface="+mn-ea"/>
              </a:rPr>
              <a:t>Inbound Rule</a:t>
            </a:r>
            <a:r>
              <a:rPr lang="ko-KR" altLang="en-US" sz="1000" dirty="0">
                <a:latin typeface="+mn-ea"/>
              </a:rPr>
              <a:t>에서 소스 </a:t>
            </a:r>
            <a:r>
              <a:rPr lang="en-US" altLang="ko-KR" sz="1000" dirty="0">
                <a:latin typeface="+mn-ea"/>
              </a:rPr>
              <a:t>0.0.0.0/0(ALL)</a:t>
            </a:r>
            <a:r>
              <a:rPr lang="ko-KR" altLang="en-US" sz="1000" dirty="0">
                <a:latin typeface="+mn-ea"/>
              </a:rPr>
              <a:t>에 대해 모든 포트 범위로 허용된 보안 그룹 규칙 발견 </a:t>
            </a:r>
            <a:r>
              <a:rPr lang="en-US" altLang="ko-KR" sz="1000" dirty="0">
                <a:latin typeface="+mn-ea"/>
              </a:rPr>
              <a:t>(ANY-ANY </a:t>
            </a:r>
            <a:r>
              <a:rPr lang="ko-KR" altLang="en-US" sz="1000" dirty="0">
                <a:latin typeface="+mn-ea"/>
              </a:rPr>
              <a:t>정책</a:t>
            </a:r>
            <a:r>
              <a:rPr lang="en-US" altLang="ko-KR" sz="1000" dirty="0">
                <a:latin typeface="+mn-ea"/>
              </a:rPr>
              <a:t>)</a:t>
            </a:r>
          </a:p>
          <a:p>
            <a:r>
              <a:rPr lang="en-US" altLang="ko-KR" sz="1000" dirty="0">
                <a:latin typeface="+mn-ea"/>
              </a:rPr>
              <a:t>    </a:t>
            </a:r>
          </a:p>
          <a:p>
            <a:r>
              <a:rPr lang="en-US" altLang="ko-KR" sz="1000" dirty="0">
                <a:latin typeface="+mn-ea"/>
              </a:rPr>
              <a:t>     &gt; “2.2 </a:t>
            </a:r>
            <a:r>
              <a:rPr lang="ko-KR" altLang="en-US" sz="1000" dirty="0">
                <a:latin typeface="+mn-ea"/>
              </a:rPr>
              <a:t>보안그룹 </a:t>
            </a:r>
            <a:r>
              <a:rPr lang="en-US" altLang="ko-KR" sz="1000" dirty="0">
                <a:latin typeface="+mn-ea"/>
              </a:rPr>
              <a:t>ANY </a:t>
            </a:r>
            <a:r>
              <a:rPr lang="ko-KR" altLang="en-US" sz="1000" dirty="0">
                <a:latin typeface="+mn-ea"/>
              </a:rPr>
              <a:t>오픈 허용 정책 점검</a:t>
            </a:r>
            <a:r>
              <a:rPr lang="en-US" altLang="ko-KR" sz="1000" dirty="0">
                <a:latin typeface="+mn-ea"/>
              </a:rPr>
              <a:t>” Rule</a:t>
            </a:r>
            <a:r>
              <a:rPr lang="ko-KR" altLang="en-US" sz="1000" dirty="0">
                <a:latin typeface="+mn-ea"/>
              </a:rPr>
              <a:t>과 중복된 탐지 결과지만 </a:t>
            </a:r>
            <a:r>
              <a:rPr lang="en-US" altLang="ko-KR" sz="1000" dirty="0">
                <a:latin typeface="+mn-ea"/>
              </a:rPr>
              <a:t>2.3 </a:t>
            </a:r>
            <a:r>
              <a:rPr lang="ko-KR" altLang="en-US" sz="1000" dirty="0">
                <a:latin typeface="+mn-ea"/>
              </a:rPr>
              <a:t>정책은 오픈 금지된 </a:t>
            </a:r>
            <a:r>
              <a:rPr lang="en-US" altLang="ko-KR" sz="1000" dirty="0">
                <a:latin typeface="+mn-ea"/>
              </a:rPr>
              <a:t>Well-Known </a:t>
            </a:r>
            <a:r>
              <a:rPr lang="ko-KR" altLang="en-US" sz="1000" dirty="0">
                <a:latin typeface="+mn-ea"/>
              </a:rPr>
              <a:t>포트를 점검하는 </a:t>
            </a:r>
            <a:r>
              <a:rPr lang="en-US" altLang="ko-KR" sz="1000" dirty="0">
                <a:latin typeface="+mn-ea"/>
              </a:rPr>
              <a:t>Rule</a:t>
            </a:r>
            <a:r>
              <a:rPr lang="ko-KR" altLang="en-US" sz="1000" dirty="0">
                <a:latin typeface="+mn-ea"/>
              </a:rPr>
              <a:t>임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       (</a:t>
            </a:r>
            <a:r>
              <a:rPr lang="ko-KR" altLang="en-US" sz="1000" dirty="0">
                <a:latin typeface="+mn-ea"/>
              </a:rPr>
              <a:t>검출된 포트들이 </a:t>
            </a:r>
            <a:r>
              <a:rPr lang="en-US" altLang="ko-KR" sz="1000" dirty="0">
                <a:latin typeface="+mn-ea"/>
              </a:rPr>
              <a:t>ANY-ANY </a:t>
            </a:r>
            <a:r>
              <a:rPr lang="ko-KR" altLang="en-US" sz="1000" dirty="0" err="1">
                <a:latin typeface="+mn-ea"/>
              </a:rPr>
              <a:t>오픈되어</a:t>
            </a:r>
            <a:r>
              <a:rPr lang="ko-KR" altLang="en-US" sz="1000" dirty="0">
                <a:latin typeface="+mn-ea"/>
              </a:rPr>
              <a:t> 있어 </a:t>
            </a:r>
            <a:r>
              <a:rPr lang="en-US" altLang="ko-KR" sz="1000" dirty="0">
                <a:latin typeface="+mn-ea"/>
              </a:rPr>
              <a:t>2.2, 2.3 </a:t>
            </a:r>
            <a:r>
              <a:rPr lang="ko-KR" altLang="en-US" sz="1000" dirty="0">
                <a:latin typeface="+mn-ea"/>
              </a:rPr>
              <a:t>정책에 중복 탐지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 </a:t>
            </a:r>
          </a:p>
          <a:p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6291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네트워크 보안</a:t>
            </a:r>
          </a:p>
        </p:txBody>
      </p:sp>
      <p:sp>
        <p:nvSpPr>
          <p:cNvPr id="17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3000" y="285435"/>
            <a:ext cx="6761100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2.3 </a:t>
            </a:r>
            <a:r>
              <a:rPr lang="ko-KR" altLang="en-US" dirty="0" err="1">
                <a:latin typeface="맑은 고딕"/>
                <a:ea typeface="맑은 고딕"/>
              </a:rPr>
              <a:t>보안그룹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ANY </a:t>
            </a:r>
            <a:r>
              <a:rPr lang="ko-KR" altLang="en-US" dirty="0">
                <a:latin typeface="맑은 고딕"/>
                <a:ea typeface="맑은 고딕"/>
              </a:rPr>
              <a:t>오픈 금지 정책 점검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51ACE-B2D1-98F3-0D76-6DC02D10A85F}"/>
              </a:ext>
            </a:extLst>
          </p:cNvPr>
          <p:cNvSpPr txBox="1"/>
          <p:nvPr/>
        </p:nvSpPr>
        <p:spPr>
          <a:xfrm>
            <a:off x="630957" y="1268506"/>
            <a:ext cx="811161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대상 </a:t>
            </a:r>
            <a:r>
              <a:rPr lang="ko-KR" altLang="en-US" sz="1000" dirty="0" err="1">
                <a:latin typeface="+mn-ea"/>
              </a:rPr>
              <a:t>보안그룹</a:t>
            </a:r>
            <a:r>
              <a:rPr lang="ko-KR" altLang="en-US" sz="1000" dirty="0">
                <a:latin typeface="+mn-ea"/>
              </a:rPr>
              <a:t> 선택 </a:t>
            </a:r>
            <a:r>
              <a:rPr lang="en-US" altLang="ko-KR" sz="1000" dirty="0">
                <a:latin typeface="+mn-ea"/>
              </a:rPr>
              <a:t>&gt; [</a:t>
            </a:r>
            <a:r>
              <a:rPr lang="ko-KR" altLang="en-US" sz="1000" dirty="0">
                <a:latin typeface="+mn-ea"/>
              </a:rPr>
              <a:t>하단</a:t>
            </a:r>
            <a:r>
              <a:rPr lang="en-US" altLang="ko-KR" sz="1000" dirty="0">
                <a:latin typeface="+mn-ea"/>
              </a:rPr>
              <a:t>] Inbound Rule </a:t>
            </a:r>
            <a:r>
              <a:rPr lang="ko-KR" altLang="en-US" sz="1000" dirty="0">
                <a:latin typeface="+mn-ea"/>
              </a:rPr>
              <a:t>편집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포트 허용 범위 검토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9A29D-F421-ED7B-6875-04C3928B3CDD}"/>
              </a:ext>
            </a:extLst>
          </p:cNvPr>
          <p:cNvSpPr txBox="1"/>
          <p:nvPr/>
        </p:nvSpPr>
        <p:spPr>
          <a:xfrm>
            <a:off x="630957" y="3570485"/>
            <a:ext cx="8465146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퍼블릭 유입이 아닌 사설 구간의 통신이더라도 인증된 </a:t>
            </a:r>
            <a:r>
              <a:rPr lang="en-US" altLang="ko-KR" sz="1000" dirty="0">
                <a:latin typeface="+mn-ea"/>
              </a:rPr>
              <a:t>TCP/UDP </a:t>
            </a:r>
            <a:r>
              <a:rPr lang="ko-KR" altLang="en-US" sz="1000" dirty="0">
                <a:latin typeface="+mn-ea"/>
              </a:rPr>
              <a:t>포트만 오픈하는 화이트리스트 기반의 방화벽 정책 관리가 필요하며</a:t>
            </a:r>
            <a:r>
              <a:rPr lang="en-US" altLang="ko-KR" sz="10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en-US" sz="1000" dirty="0">
                <a:latin typeface="+mn-ea"/>
              </a:rPr>
              <a:t>광범위한 범위의 포트 오픈</a:t>
            </a:r>
            <a:r>
              <a:rPr lang="en-US" altLang="ko-KR" sz="1000" dirty="0">
                <a:latin typeface="+mn-ea"/>
              </a:rPr>
              <a:t>, ANY-ANY</a:t>
            </a:r>
            <a:r>
              <a:rPr lang="ko-KR" altLang="en-US" sz="1000" dirty="0">
                <a:latin typeface="+mn-ea"/>
              </a:rPr>
              <a:t> 오픈은 어떤 사유로도 설정 불가함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2B1A1-CC3F-A119-08DE-6FF45632FDC7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C62F8F-AFF8-1455-A3A9-8E0F9009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26" y="1637692"/>
            <a:ext cx="8309756" cy="17118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C9FE3E-F3F6-B909-7F0F-56CAE9E93485}"/>
              </a:ext>
            </a:extLst>
          </p:cNvPr>
          <p:cNvSpPr/>
          <p:nvPr/>
        </p:nvSpPr>
        <p:spPr>
          <a:xfrm>
            <a:off x="986973" y="2466109"/>
            <a:ext cx="8203209" cy="5541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909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BF147-7FDA-259B-9D03-FF6DC9B59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296C8B20-52BD-3CB4-F5AF-BCA0630B4F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네트워크 보안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A1A80C4B-4966-0587-E475-2F890A384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2.4 </a:t>
            </a:r>
            <a:r>
              <a:rPr lang="ko-KR" altLang="en-US" dirty="0">
                <a:latin typeface="맑은 고딕"/>
                <a:ea typeface="맑은 고딕"/>
              </a:rPr>
              <a:t>지정된 </a:t>
            </a:r>
            <a:r>
              <a:rPr lang="en-US" altLang="ko-KR" dirty="0" err="1">
                <a:latin typeface="맑은 고딕"/>
                <a:ea typeface="맑은 고딕"/>
              </a:rPr>
              <a:t>VPC</a:t>
            </a:r>
            <a:r>
              <a:rPr lang="ko-KR" altLang="en-US" dirty="0">
                <a:latin typeface="맑은 고딕"/>
                <a:ea typeface="맑은 고딕"/>
              </a:rPr>
              <a:t>에만 </a:t>
            </a:r>
            <a:r>
              <a:rPr lang="en-US" altLang="ko-KR" dirty="0" err="1">
                <a:latin typeface="맑은 고딕"/>
                <a:ea typeface="맑은 고딕"/>
              </a:rPr>
              <a:t>IGW</a:t>
            </a:r>
            <a:r>
              <a:rPr lang="en-US" altLang="ko-KR" dirty="0">
                <a:latin typeface="맑은 고딕"/>
                <a:ea typeface="맑은 고딕"/>
              </a:rPr>
              <a:t> (Internet Gateway) </a:t>
            </a:r>
            <a:r>
              <a:rPr lang="ko-KR" altLang="en-US" dirty="0">
                <a:latin typeface="맑은 고딕"/>
                <a:ea typeface="맑은 고딕"/>
              </a:rPr>
              <a:t>연결</a:t>
            </a: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A68F540B-26B7-6DCE-5D6F-CAF7131F5B80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D9999-18BA-6A3C-0561-0A741BB64A6E}"/>
              </a:ext>
            </a:extLst>
          </p:cNvPr>
          <p:cNvSpPr txBox="1"/>
          <p:nvPr/>
        </p:nvSpPr>
        <p:spPr>
          <a:xfrm>
            <a:off x="440073" y="1090402"/>
            <a:ext cx="7720839" cy="485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IGW</a:t>
            </a:r>
            <a:r>
              <a:rPr lang="ko-KR" altLang="en-US" sz="1200" spc="-60" dirty="0">
                <a:latin typeface="+mn-ea"/>
              </a:rPr>
              <a:t>가 퍼블릭 유입이 필요한 </a:t>
            </a:r>
            <a:r>
              <a:rPr lang="en-US" altLang="ko-KR" sz="1200" spc="-60" dirty="0" err="1">
                <a:latin typeface="+mn-ea"/>
              </a:rPr>
              <a:t>VPC</a:t>
            </a:r>
            <a:r>
              <a:rPr lang="ko-KR" altLang="en-US" sz="1200" spc="-60" dirty="0">
                <a:latin typeface="+mn-ea"/>
              </a:rPr>
              <a:t>에만 할당되어 있는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IGW</a:t>
            </a:r>
            <a:r>
              <a:rPr lang="ko-KR" altLang="en-US" sz="1200" spc="-60" dirty="0">
                <a:latin typeface="+mn-ea"/>
              </a:rPr>
              <a:t>가 퍼블릭 유입이 필요 없는 </a:t>
            </a:r>
            <a:r>
              <a:rPr lang="en-US" altLang="ko-KR" sz="1200" spc="-60" dirty="0">
                <a:latin typeface="+mn-ea"/>
              </a:rPr>
              <a:t>(default </a:t>
            </a:r>
            <a:r>
              <a:rPr lang="en-US" altLang="ko-KR" sz="1200" spc="-60" dirty="0" err="1">
                <a:latin typeface="+mn-ea"/>
              </a:rPr>
              <a:t>VPC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포함</a:t>
            </a:r>
            <a:r>
              <a:rPr lang="en-US" altLang="ko-KR" sz="1200" spc="-60" dirty="0">
                <a:latin typeface="+mn-ea"/>
              </a:rPr>
              <a:t>)</a:t>
            </a:r>
            <a:r>
              <a:rPr lang="ko-KR" altLang="en-US" sz="1200" spc="-60" dirty="0">
                <a:latin typeface="+mn-ea"/>
              </a:rPr>
              <a:t> </a:t>
            </a:r>
            <a:r>
              <a:rPr lang="en-US" altLang="ko-KR" sz="1200" spc="-60" dirty="0" err="1">
                <a:latin typeface="+mn-ea"/>
              </a:rPr>
              <a:t>VPC</a:t>
            </a:r>
            <a:r>
              <a:rPr lang="ko-KR" altLang="en-US" sz="1200" spc="-60" dirty="0">
                <a:latin typeface="+mn-ea"/>
              </a:rPr>
              <a:t>에 할당되어 있는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785D1E-ADF8-BFDB-F4CA-CF669A8C90A6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137204-A9A8-16F7-FCF6-F13B17DAA078}"/>
              </a:ext>
            </a:extLst>
          </p:cNvPr>
          <p:cNvSpPr/>
          <p:nvPr/>
        </p:nvSpPr>
        <p:spPr>
          <a:xfrm>
            <a:off x="533400" y="1751742"/>
            <a:ext cx="8840788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17951-C6AC-EDDA-F79D-FC6421D9AEA2}"/>
              </a:ext>
            </a:extLst>
          </p:cNvPr>
          <p:cNvSpPr txBox="1"/>
          <p:nvPr/>
        </p:nvSpPr>
        <p:spPr>
          <a:xfrm>
            <a:off x="637273" y="4210103"/>
            <a:ext cx="848706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</a:t>
            </a:r>
            <a:r>
              <a:rPr lang="en-US" altLang="ko-KR" sz="1000" dirty="0">
                <a:latin typeface="+mn-ea"/>
              </a:rPr>
              <a:t> default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ko-KR" altLang="en-US" sz="1000" dirty="0">
                <a:latin typeface="+mn-ea"/>
              </a:rPr>
              <a:t>에 연결된 </a:t>
            </a:r>
            <a:r>
              <a:rPr lang="en-US" altLang="ko-KR" sz="1000" dirty="0" err="1">
                <a:latin typeface="+mn-ea"/>
              </a:rPr>
              <a:t>IGW</a:t>
            </a:r>
            <a:r>
              <a:rPr lang="ko-KR" altLang="en-US" sz="1000" dirty="0">
                <a:latin typeface="+mn-ea"/>
              </a:rPr>
              <a:t> 확인됨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171F5-0F26-651F-FC33-E73C0D291F5B}"/>
              </a:ext>
            </a:extLst>
          </p:cNvPr>
          <p:cNvSpPr txBox="1"/>
          <p:nvPr/>
        </p:nvSpPr>
        <p:spPr>
          <a:xfrm>
            <a:off x="533400" y="1801530"/>
            <a:ext cx="4927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1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8BFBCC-C953-0A67-6CFF-D41015F62008}"/>
              </a:ext>
            </a:extLst>
          </p:cNvPr>
          <p:cNvSpPr txBox="1"/>
          <p:nvPr/>
        </p:nvSpPr>
        <p:spPr>
          <a:xfrm>
            <a:off x="502291" y="2084769"/>
            <a:ext cx="830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   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>
                <a:latin typeface="+mn-ea"/>
              </a:rPr>
              <a:t>인터넷 게이트웨이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상태 </a:t>
            </a:r>
            <a:r>
              <a:rPr lang="en-US" altLang="ko-KR" sz="1000" dirty="0">
                <a:latin typeface="+mn-ea"/>
              </a:rPr>
              <a:t>‘Attached’ </a:t>
            </a:r>
            <a:r>
              <a:rPr lang="ko-KR" altLang="en-US" sz="1000" dirty="0">
                <a:latin typeface="+mn-ea"/>
              </a:rPr>
              <a:t>중 퍼블릭 유입이 필요</a:t>
            </a:r>
            <a:r>
              <a:rPr lang="en-US" altLang="ko-KR" sz="1000" dirty="0">
                <a:latin typeface="+mn-ea"/>
              </a:rPr>
              <a:t> (</a:t>
            </a:r>
            <a:r>
              <a:rPr lang="ko-KR" altLang="en-US" sz="1000" dirty="0">
                <a:latin typeface="+mn-ea"/>
              </a:rPr>
              <a:t>혹은 </a:t>
            </a:r>
            <a:r>
              <a:rPr lang="en-US" altLang="ko-KR" sz="1000" dirty="0">
                <a:latin typeface="+mn-ea"/>
              </a:rPr>
              <a:t>default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에 연결된 </a:t>
            </a:r>
            <a:r>
              <a:rPr lang="en-US" altLang="ko-KR" sz="1000" dirty="0" err="1">
                <a:latin typeface="+mn-ea"/>
              </a:rPr>
              <a:t>IGW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확인</a:t>
            </a:r>
            <a:endParaRPr lang="en-US" altLang="ko-KR" sz="1000" dirty="0">
              <a:latin typeface="+mn-ea"/>
            </a:endParaRPr>
          </a:p>
          <a:p>
            <a:endParaRPr lang="ko-KR" altLang="en-US" sz="1000" dirty="0">
              <a:latin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34BEB11-7290-5162-624D-14E7CE325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481418"/>
              </p:ext>
            </p:extLst>
          </p:nvPr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84A0657D-4C37-C14B-1D5C-3A483BB77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47" y="2411970"/>
            <a:ext cx="8306429" cy="17373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6E8FDB-DA47-20B1-EB01-6945C699D6AC}"/>
              </a:ext>
            </a:extLst>
          </p:cNvPr>
          <p:cNvSpPr/>
          <p:nvPr/>
        </p:nvSpPr>
        <p:spPr>
          <a:xfrm>
            <a:off x="4147737" y="3177309"/>
            <a:ext cx="805264" cy="385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7F1C168-93D9-2FD4-1A92-7CFAEF5A5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47" y="4524663"/>
            <a:ext cx="6062308" cy="15560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B2FCD4-921E-EE4D-B607-79BDDD7AFBD3}"/>
              </a:ext>
            </a:extLst>
          </p:cNvPr>
          <p:cNvSpPr/>
          <p:nvPr/>
        </p:nvSpPr>
        <p:spPr>
          <a:xfrm>
            <a:off x="2490191" y="5581461"/>
            <a:ext cx="805264" cy="1861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35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개요 </a:t>
            </a:r>
            <a:r>
              <a:rPr lang="en-US" altLang="ko-KR" dirty="0">
                <a:latin typeface="+mn-ea"/>
                <a:ea typeface="+mn-ea"/>
              </a:rPr>
              <a:t>| </a:t>
            </a:r>
            <a:r>
              <a:rPr lang="ko-KR" altLang="en-US" dirty="0">
                <a:latin typeface="+mn-ea"/>
                <a:ea typeface="+mn-ea"/>
              </a:rPr>
              <a:t>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1277EC-86F3-2030-FF7D-AC8E32D13118}"/>
              </a:ext>
            </a:extLst>
          </p:cNvPr>
          <p:cNvSpPr/>
          <p:nvPr/>
        </p:nvSpPr>
        <p:spPr>
          <a:xfrm>
            <a:off x="441162" y="1478796"/>
            <a:ext cx="9013488" cy="488306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6" name="텍스트 개체 틀 7"/>
          <p:cNvSpPr>
            <a:spLocks noGrp="1"/>
          </p:cNvSpPr>
          <p:nvPr>
            <p:ph type="body" sz="quarter" idx="4294967295"/>
          </p:nvPr>
        </p:nvSpPr>
        <p:spPr>
          <a:xfrm>
            <a:off x="352664" y="799776"/>
            <a:ext cx="7966991" cy="4810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200" dirty="0" err="1">
                <a:latin typeface="+mn-ea"/>
              </a:rPr>
              <a:t>클라우드</a:t>
            </a:r>
            <a:r>
              <a:rPr lang="ko-KR" altLang="en-US" sz="1200" dirty="0">
                <a:latin typeface="+mn-ea"/>
              </a:rPr>
              <a:t> 보안 사고는 크게 데이터 유출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계정 탈취 및 손상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자원 착취 및 손상의 세 가지 형태가 있으며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+mn-ea"/>
              </a:rPr>
              <a:t>보안 사고 발생의 대부분의 원인은 고객의 잘못된 보안 구성과 설정인 것으로 확인되고 있습니다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371" y="2294115"/>
            <a:ext cx="3979800" cy="349978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989791" y="1766997"/>
            <a:ext cx="416838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400" spc="-60" dirty="0">
                <a:latin typeface="+mn-ea"/>
              </a:rPr>
              <a:t>2025</a:t>
            </a:r>
            <a:r>
              <a:rPr lang="ko-KR" altLang="en-US" sz="1400" spc="-60" dirty="0">
                <a:latin typeface="+mn-ea"/>
              </a:rPr>
              <a:t>년까지 </a:t>
            </a:r>
            <a:r>
              <a:rPr lang="en-US" altLang="ko-KR" sz="1400" spc="-60" dirty="0">
                <a:solidFill>
                  <a:srgbClr val="0070C0"/>
                </a:solidFill>
                <a:latin typeface="+mn-ea"/>
              </a:rPr>
              <a:t>99%</a:t>
            </a:r>
            <a:r>
              <a:rPr lang="ko-KR" altLang="en-US" sz="1400" spc="-60" dirty="0">
                <a:latin typeface="+mn-ea"/>
              </a:rPr>
              <a:t>의</a:t>
            </a:r>
            <a:r>
              <a:rPr lang="ko-KR" altLang="en-US" sz="1400" spc="-60" dirty="0">
                <a:solidFill>
                  <a:srgbClr val="00487E"/>
                </a:solidFill>
                <a:latin typeface="+mn-ea"/>
              </a:rPr>
              <a:t> </a:t>
            </a:r>
            <a:r>
              <a:rPr lang="ko-KR" altLang="en-US" sz="1400" spc="-60" dirty="0" err="1">
                <a:solidFill>
                  <a:srgbClr val="0070C0"/>
                </a:solidFill>
                <a:latin typeface="+mn-ea"/>
              </a:rPr>
              <a:t>클라우드</a:t>
            </a:r>
            <a:r>
              <a:rPr lang="ko-KR" altLang="en-US" sz="1400" spc="-60" dirty="0">
                <a:solidFill>
                  <a:srgbClr val="0070C0"/>
                </a:solidFill>
                <a:latin typeface="+mn-ea"/>
              </a:rPr>
              <a:t> 보안 사고</a:t>
            </a:r>
            <a:r>
              <a:rPr lang="ko-KR" altLang="en-US" sz="1400" spc="-60" dirty="0">
                <a:latin typeface="+mn-ea"/>
              </a:rPr>
              <a:t>는</a:t>
            </a:r>
            <a:r>
              <a:rPr lang="ko-KR" altLang="en-US" sz="1400" spc="-60" dirty="0">
                <a:solidFill>
                  <a:srgbClr val="00487E"/>
                </a:solidFill>
                <a:latin typeface="+mn-ea"/>
              </a:rPr>
              <a:t> </a:t>
            </a:r>
            <a:endParaRPr lang="en-US" altLang="ko-KR" sz="1400" spc="-60" dirty="0">
              <a:solidFill>
                <a:srgbClr val="00487E"/>
              </a:solidFill>
              <a:latin typeface="+mn-ea"/>
            </a:endParaRPr>
          </a:p>
          <a:p>
            <a:pPr algn="ctr"/>
            <a:r>
              <a:rPr lang="ko-KR" altLang="en-US" sz="1400" spc="-60" dirty="0">
                <a:solidFill>
                  <a:srgbClr val="0070C0"/>
                </a:solidFill>
                <a:latin typeface="+mn-ea"/>
              </a:rPr>
              <a:t>고객의 잘못된 보안 설정</a:t>
            </a:r>
            <a:r>
              <a:rPr lang="ko-KR" altLang="en-US" sz="1400" spc="-60" dirty="0">
                <a:latin typeface="+mn-ea"/>
              </a:rPr>
              <a:t>에 의한 것</a:t>
            </a:r>
            <a:r>
              <a:rPr lang="ko-KR" altLang="en-US" sz="1400" spc="-60" dirty="0">
                <a:solidFill>
                  <a:srgbClr val="00487E"/>
                </a:solidFill>
                <a:latin typeface="+mn-ea"/>
              </a:rPr>
              <a:t>  </a:t>
            </a:r>
            <a:r>
              <a:rPr lang="en-US" altLang="ko-KR" sz="1000" spc="-60" dirty="0">
                <a:latin typeface="+mn-ea"/>
              </a:rPr>
              <a:t>- Gartner Article</a:t>
            </a:r>
            <a:endParaRPr lang="ko-KR" altLang="en-US" sz="1000" spc="-6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22812" y="4907499"/>
            <a:ext cx="3853094" cy="886397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4571" y="1766997"/>
            <a:ext cx="4183336" cy="32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176"/>
              </a:spcBef>
              <a:defRPr/>
            </a:pPr>
            <a:r>
              <a:rPr lang="ko-KR" altLang="en-US" sz="1100" spc="-60" dirty="0">
                <a:solidFill>
                  <a:schemeClr val="bg1"/>
                </a:solidFill>
                <a:latin typeface="+mn-ea"/>
              </a:rPr>
              <a:t>데이터 유출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65659" y="2133574"/>
            <a:ext cx="1106589" cy="386367"/>
          </a:xfrm>
          <a:prstGeom prst="rect">
            <a:avLst/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60" dirty="0">
                <a:solidFill>
                  <a:srgbClr val="000000"/>
                </a:solidFill>
                <a:latin typeface="+mn-ea"/>
              </a:rPr>
              <a:t>피해 형태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886655" y="2194689"/>
            <a:ext cx="324000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ko-KR" altLang="en-US" sz="1100" spc="-60" dirty="0">
                <a:latin typeface="+mn-ea"/>
              </a:rPr>
              <a:t>중요 기밀 </a:t>
            </a:r>
            <a:r>
              <a:rPr lang="en-US" altLang="ko-KR" sz="1100" spc="-60" dirty="0">
                <a:latin typeface="+mn-ea"/>
              </a:rPr>
              <a:t>, PII </a:t>
            </a:r>
            <a:r>
              <a:rPr lang="ko-KR" altLang="en-US" sz="1100" spc="-60" dirty="0">
                <a:latin typeface="+mn-ea"/>
              </a:rPr>
              <a:t>데이터 유출 피해 발생</a:t>
            </a:r>
            <a:endParaRPr lang="en-US" altLang="ko-KR" sz="1100" spc="-6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65659" y="2571232"/>
            <a:ext cx="1106589" cy="464849"/>
          </a:xfrm>
          <a:prstGeom prst="rect">
            <a:avLst/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60" dirty="0">
                <a:solidFill>
                  <a:srgbClr val="000000"/>
                </a:solidFill>
                <a:latin typeface="+mn-ea"/>
              </a:rPr>
              <a:t>실제 사례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876495" y="2552541"/>
            <a:ext cx="3704154" cy="48218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ko-KR" sz="1100" spc="-60" dirty="0">
                <a:latin typeface="+mn-ea"/>
              </a:rPr>
              <a:t> Verizon 1,400</a:t>
            </a:r>
            <a:r>
              <a:rPr lang="ko-KR" altLang="en-US" sz="1100" spc="-60" dirty="0">
                <a:latin typeface="+mn-ea"/>
              </a:rPr>
              <a:t>만 고객 정보 유출</a:t>
            </a:r>
            <a:endParaRPr lang="en-US" altLang="ko-KR" sz="1100" spc="-60" dirty="0">
              <a:latin typeface="+mn-ea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en-US" altLang="ko-KR" sz="1100" spc="-60" dirty="0">
                <a:latin typeface="+mn-ea"/>
              </a:rPr>
              <a:t>   </a:t>
            </a:r>
            <a:r>
              <a:rPr lang="en-US" altLang="ko-KR" sz="1000" i="1" spc="-60" dirty="0">
                <a:latin typeface="+mn-ea"/>
              </a:rPr>
              <a:t>- </a:t>
            </a:r>
            <a:r>
              <a:rPr lang="ko-KR" altLang="en-US" sz="1000" i="1" spc="-60" dirty="0" err="1">
                <a:latin typeface="+mn-ea"/>
              </a:rPr>
              <a:t>클라우드</a:t>
            </a:r>
            <a:r>
              <a:rPr lang="ko-KR" altLang="en-US" sz="1000" i="1" spc="-60" dirty="0">
                <a:latin typeface="+mn-ea"/>
              </a:rPr>
              <a:t> 스토리지 보안 설정 오류로</a:t>
            </a:r>
            <a:r>
              <a:rPr lang="en-US" altLang="ko-KR" sz="1000" i="1" spc="-60" dirty="0">
                <a:latin typeface="+mn-ea"/>
              </a:rPr>
              <a:t>,</a:t>
            </a:r>
            <a:r>
              <a:rPr lang="ko-KR" altLang="en-US" sz="1000" i="1" spc="-60" dirty="0">
                <a:latin typeface="+mn-ea"/>
              </a:rPr>
              <a:t> </a:t>
            </a:r>
            <a:r>
              <a:rPr lang="en-US" altLang="ko-KR" sz="1000" i="1" spc="-60" dirty="0">
                <a:latin typeface="+mn-ea"/>
              </a:rPr>
              <a:t>PII </a:t>
            </a:r>
            <a:r>
              <a:rPr lang="ko-KR" altLang="en-US" sz="1000" i="1" spc="-60" dirty="0">
                <a:latin typeface="+mn-ea"/>
              </a:rPr>
              <a:t>정보 유출 </a:t>
            </a:r>
            <a:endParaRPr lang="en-US" altLang="ko-KR" sz="1100" i="1" spc="-60" dirty="0">
              <a:latin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64571" y="3143690"/>
            <a:ext cx="4618726" cy="1269327"/>
            <a:chOff x="995442" y="1862193"/>
            <a:chExt cx="4816078" cy="1269327"/>
          </a:xfrm>
        </p:grpSpPr>
        <p:sp>
          <p:nvSpPr>
            <p:cNvPr id="36" name="직사각형 35"/>
            <p:cNvSpPr/>
            <p:nvPr/>
          </p:nvSpPr>
          <p:spPr>
            <a:xfrm>
              <a:off x="995442" y="1862193"/>
              <a:ext cx="4362083" cy="32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spcBef>
                  <a:spcPts val="176"/>
                </a:spcBef>
                <a:defRPr/>
              </a:pPr>
              <a:r>
                <a:rPr lang="ko-KR" altLang="en-US" sz="1100" spc="-60" dirty="0">
                  <a:solidFill>
                    <a:schemeClr val="bg1"/>
                  </a:solidFill>
                  <a:latin typeface="+mn-ea"/>
                </a:rPr>
                <a:t>계정 탈취 및 손상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96530" y="2229013"/>
              <a:ext cx="1106589" cy="3863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pc="-60" dirty="0">
                  <a:solidFill>
                    <a:srgbClr val="000000"/>
                  </a:solidFill>
                  <a:latin typeface="+mn-ea"/>
                </a:rPr>
                <a:t>피해 형태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117525" y="2290128"/>
              <a:ext cx="3383791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SzPct val="80000"/>
                <a:defRPr/>
              </a:pPr>
              <a:r>
                <a:rPr lang="ko-KR" altLang="en-US" sz="1100" spc="-60" dirty="0">
                  <a:latin typeface="+mn-ea"/>
                </a:rPr>
                <a:t>계정 탈취로 시스템 </a:t>
              </a:r>
              <a:r>
                <a:rPr lang="ko-KR" altLang="en-US" sz="1100" spc="-60" dirty="0" err="1">
                  <a:latin typeface="+mn-ea"/>
                </a:rPr>
                <a:t>오동작</a:t>
              </a:r>
              <a:r>
                <a:rPr lang="ko-KR" altLang="en-US" sz="1100" spc="-60" dirty="0">
                  <a:latin typeface="+mn-ea"/>
                </a:rPr>
                <a:t> 유발 및 기업 업무 방해</a:t>
              </a:r>
              <a:endParaRPr lang="en-US" altLang="ko-KR" sz="1100" spc="-60" dirty="0"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96530" y="2666671"/>
              <a:ext cx="1106589" cy="4648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pc="-60">
                  <a:solidFill>
                    <a:srgbClr val="000000"/>
                  </a:solidFill>
                  <a:latin typeface="+mn-ea"/>
                </a:rPr>
                <a:t>실제 사례</a:t>
              </a:r>
              <a:endParaRPr lang="ko-KR" altLang="en-US" sz="1100" spc="-6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07366" y="2647980"/>
              <a:ext cx="3704154" cy="48218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SzPct val="80000"/>
                <a:defRPr/>
              </a:pPr>
              <a:r>
                <a:rPr lang="en-US" altLang="ko-KR" sz="1100" spc="-60" dirty="0">
                  <a:latin typeface="+mn-ea"/>
                </a:rPr>
                <a:t> </a:t>
              </a:r>
              <a:r>
                <a:rPr lang="en-US" altLang="ko-KR" sz="1100" spc="-60" dirty="0" err="1">
                  <a:latin typeface="+mn-ea"/>
                </a:rPr>
                <a:t>Timehop</a:t>
              </a:r>
              <a:r>
                <a:rPr lang="en-US" altLang="ko-KR" sz="1100" spc="-60" dirty="0">
                  <a:latin typeface="+mn-ea"/>
                </a:rPr>
                <a:t> 2,100</a:t>
              </a:r>
              <a:r>
                <a:rPr lang="ko-KR" altLang="en-US" sz="1100" spc="-60" dirty="0">
                  <a:latin typeface="+mn-ea"/>
                </a:rPr>
                <a:t>만 계정 유출</a:t>
              </a:r>
              <a:endParaRPr lang="en-US" altLang="ko-KR" sz="1100" spc="-60" dirty="0">
                <a:latin typeface="+mn-ea"/>
              </a:endParaRPr>
            </a:p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SzPct val="80000"/>
                <a:defRPr/>
              </a:pPr>
              <a:r>
                <a:rPr lang="en-US" altLang="ko-KR" sz="1100" spc="-60" dirty="0">
                  <a:latin typeface="+mn-ea"/>
                </a:rPr>
                <a:t>   </a:t>
              </a:r>
              <a:r>
                <a:rPr lang="en-US" altLang="ko-KR" sz="1000" i="1" spc="-60" dirty="0">
                  <a:latin typeface="+mn-ea"/>
                </a:rPr>
                <a:t>- </a:t>
              </a:r>
              <a:r>
                <a:rPr lang="ko-KR" altLang="en-US" sz="1000" i="1" spc="-60" dirty="0" err="1">
                  <a:latin typeface="+mn-ea"/>
                </a:rPr>
                <a:t>클라우드</a:t>
              </a:r>
              <a:r>
                <a:rPr lang="ko-KR" altLang="en-US" sz="1000" i="1" spc="-60" dirty="0">
                  <a:latin typeface="+mn-ea"/>
                </a:rPr>
                <a:t> 관리 계정의 </a:t>
              </a:r>
              <a:r>
                <a:rPr lang="en-US" altLang="ko-KR" sz="1000" i="1" spc="-60" dirty="0">
                  <a:latin typeface="+mn-ea"/>
                </a:rPr>
                <a:t>2</a:t>
              </a:r>
              <a:r>
                <a:rPr lang="ko-KR" altLang="en-US" sz="1000" i="1" spc="-60" dirty="0">
                  <a:latin typeface="+mn-ea"/>
                </a:rPr>
                <a:t>차 인증 누락으로</a:t>
              </a:r>
              <a:r>
                <a:rPr lang="en-US" altLang="ko-KR" sz="1000" i="1" spc="-60" dirty="0">
                  <a:latin typeface="+mn-ea"/>
                </a:rPr>
                <a:t>, PII </a:t>
              </a:r>
              <a:r>
                <a:rPr lang="ko-KR" altLang="en-US" sz="1000" i="1" spc="-60" dirty="0">
                  <a:latin typeface="+mn-ea"/>
                </a:rPr>
                <a:t>정보 유출</a:t>
              </a:r>
              <a:endParaRPr lang="en-US" altLang="ko-KR" sz="1100" i="1" spc="-60" dirty="0">
                <a:latin typeface="+mn-ea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64570" y="4510898"/>
            <a:ext cx="4741286" cy="1529912"/>
            <a:chOff x="995441" y="1852465"/>
            <a:chExt cx="4943875" cy="1529912"/>
          </a:xfrm>
        </p:grpSpPr>
        <p:sp>
          <p:nvSpPr>
            <p:cNvPr id="42" name="직사각형 41"/>
            <p:cNvSpPr/>
            <p:nvPr/>
          </p:nvSpPr>
          <p:spPr>
            <a:xfrm>
              <a:off x="995441" y="1852465"/>
              <a:ext cx="4362085" cy="32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spcBef>
                  <a:spcPts val="176"/>
                </a:spcBef>
                <a:defRPr/>
              </a:pPr>
              <a:r>
                <a:rPr lang="ko-KR" altLang="en-US" sz="1100" spc="-60" dirty="0">
                  <a:solidFill>
                    <a:schemeClr val="bg1"/>
                  </a:solidFill>
                  <a:latin typeface="+mn-ea"/>
                </a:rPr>
                <a:t>자원 착취 및 손상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96530" y="2229013"/>
              <a:ext cx="1106589" cy="3863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pc="-60" dirty="0">
                  <a:solidFill>
                    <a:srgbClr val="000000"/>
                  </a:solidFill>
                  <a:latin typeface="+mn-ea"/>
                </a:rPr>
                <a:t>피해 형태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17526" y="2290128"/>
              <a:ext cx="3394532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SzPct val="80000"/>
                <a:defRPr/>
              </a:pPr>
              <a:r>
                <a:rPr lang="ko-KR" altLang="en-US" sz="1100" spc="-60" dirty="0">
                  <a:latin typeface="+mn-ea"/>
                </a:rPr>
                <a:t>암호 화폐 채굴 수단으로 기업 클라우드 자원 도용</a:t>
              </a:r>
              <a:endParaRPr lang="en-US" altLang="ko-KR" sz="1100" spc="-60" dirty="0">
                <a:latin typeface="+mn-ea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96530" y="2666670"/>
              <a:ext cx="1106589" cy="7005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pc="-60" dirty="0">
                  <a:solidFill>
                    <a:srgbClr val="000000"/>
                  </a:solidFill>
                  <a:latin typeface="+mn-ea"/>
                </a:rPr>
                <a:t>실제 사례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107364" y="2679621"/>
              <a:ext cx="3831952" cy="7027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SzPct val="80000"/>
                <a:defRPr/>
              </a:pPr>
              <a:r>
                <a:rPr lang="ko-KR" altLang="en-US" sz="1100" spc="-60" dirty="0">
                  <a:latin typeface="+mn-ea"/>
                </a:rPr>
                <a:t> 테슬라 시스템 해킹으로 암호 화폐 채굴에 악용</a:t>
              </a:r>
              <a:endParaRPr lang="en-US" altLang="ko-KR" sz="1100" spc="-60" dirty="0">
                <a:latin typeface="+mn-ea"/>
              </a:endParaRPr>
            </a:p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SzPct val="80000"/>
                <a:defRPr/>
              </a:pPr>
              <a:r>
                <a:rPr lang="en-US" altLang="ko-KR" sz="1100" spc="-60" dirty="0">
                  <a:latin typeface="+mn-ea"/>
                </a:rPr>
                <a:t>   </a:t>
              </a:r>
              <a:r>
                <a:rPr lang="en-US" altLang="ko-KR" sz="1000" i="1" spc="-60" dirty="0">
                  <a:latin typeface="+mn-ea"/>
                </a:rPr>
                <a:t>- </a:t>
              </a:r>
              <a:r>
                <a:rPr lang="ko-KR" altLang="en-US" sz="1000" i="1" spc="-60" dirty="0">
                  <a:latin typeface="+mn-ea"/>
                </a:rPr>
                <a:t>비밀번호 설정이 누락된 </a:t>
              </a:r>
              <a:r>
                <a:rPr lang="ko-KR" altLang="en-US" sz="1000" i="1" spc="-60" dirty="0" err="1">
                  <a:latin typeface="+mn-ea"/>
                </a:rPr>
                <a:t>쿠버네티스</a:t>
              </a:r>
              <a:r>
                <a:rPr lang="ko-KR" altLang="en-US" sz="1000" i="1" spc="-60" dirty="0">
                  <a:latin typeface="+mn-ea"/>
                </a:rPr>
                <a:t> 관리 서버에 </a:t>
              </a:r>
              <a:endParaRPr lang="en-US" altLang="ko-KR" sz="1000" i="1" spc="-60" dirty="0">
                <a:latin typeface="+mn-ea"/>
              </a:endParaRPr>
            </a:p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SzPct val="80000"/>
                <a:defRPr/>
              </a:pPr>
              <a:r>
                <a:rPr lang="en-US" altLang="ko-KR" sz="1000" i="1" spc="-60" dirty="0">
                  <a:latin typeface="+mn-ea"/>
                </a:rPr>
                <a:t>     </a:t>
              </a:r>
              <a:r>
                <a:rPr lang="ko-KR" altLang="en-US" sz="1000" i="1" spc="-60" dirty="0">
                  <a:latin typeface="+mn-ea"/>
                </a:rPr>
                <a:t>악성코드를 삽입하여 가상 화폐 채굴에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54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E894B-7513-3751-2228-237ACBFA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0833CF-C9FD-699E-F179-E06B7E413F5B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1C0BDB-7E18-069D-5481-1808AF7D2A94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3A6ECA5F-F354-A7F0-9228-CCC206A45B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네트워크 보안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DEE6037B-0FB9-C7E2-FA8C-217046A3E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000" y="285435"/>
            <a:ext cx="6761100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2.4 </a:t>
            </a:r>
            <a:r>
              <a:rPr lang="ko-KR" altLang="en-US" dirty="0">
                <a:latin typeface="맑은 고딕"/>
                <a:ea typeface="맑은 고딕"/>
              </a:rPr>
              <a:t>지정된 </a:t>
            </a:r>
            <a:r>
              <a:rPr lang="en-US" altLang="ko-KR" dirty="0" err="1">
                <a:latin typeface="맑은 고딕"/>
                <a:ea typeface="맑은 고딕"/>
              </a:rPr>
              <a:t>VPC</a:t>
            </a:r>
            <a:r>
              <a:rPr lang="ko-KR" altLang="en-US" dirty="0">
                <a:latin typeface="맑은 고딕"/>
                <a:ea typeface="맑은 고딕"/>
              </a:rPr>
              <a:t>에만 </a:t>
            </a:r>
            <a:r>
              <a:rPr lang="en-US" altLang="ko-KR" dirty="0" err="1">
                <a:latin typeface="맑은 고딕"/>
                <a:ea typeface="맑은 고딕"/>
              </a:rPr>
              <a:t>IGW</a:t>
            </a:r>
            <a:r>
              <a:rPr lang="en-US" altLang="ko-KR" dirty="0">
                <a:latin typeface="맑은 고딕"/>
                <a:ea typeface="맑은 고딕"/>
              </a:rPr>
              <a:t> (Internet Gateway) </a:t>
            </a:r>
            <a:r>
              <a:rPr lang="ko-KR" altLang="en-US" dirty="0">
                <a:latin typeface="맑은 고딕"/>
                <a:ea typeface="맑은 고딕"/>
              </a:rPr>
              <a:t>연결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3EC9E-0C02-E877-11C7-DA1C7DEAC8EE}"/>
              </a:ext>
            </a:extLst>
          </p:cNvPr>
          <p:cNvSpPr txBox="1"/>
          <p:nvPr/>
        </p:nvSpPr>
        <p:spPr>
          <a:xfrm>
            <a:off x="630957" y="1268506"/>
            <a:ext cx="811161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>
                <a:latin typeface="+mn-ea"/>
              </a:rPr>
              <a:t>인터넷 게이트웨이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퍼블릭 유입이 필요</a:t>
            </a:r>
            <a:r>
              <a:rPr lang="en-US" altLang="ko-KR" sz="1000" dirty="0">
                <a:latin typeface="+mn-ea"/>
              </a:rPr>
              <a:t> (</a:t>
            </a:r>
            <a:r>
              <a:rPr lang="ko-KR" altLang="en-US" sz="1000" dirty="0">
                <a:latin typeface="+mn-ea"/>
              </a:rPr>
              <a:t>혹은 </a:t>
            </a:r>
            <a:r>
              <a:rPr lang="en-US" altLang="ko-KR" sz="1000" dirty="0">
                <a:latin typeface="+mn-ea"/>
              </a:rPr>
              <a:t>default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에 연결된 </a:t>
            </a:r>
            <a:r>
              <a:rPr lang="en-US" altLang="ko-KR" sz="1000" dirty="0" err="1">
                <a:latin typeface="+mn-ea"/>
              </a:rPr>
              <a:t>IGW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ko-KR" altLang="en-US" sz="1000" dirty="0">
                <a:latin typeface="+mn-ea"/>
              </a:rPr>
              <a:t>에서 분리 선택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AAFAC-9B55-5F93-8102-7EA93D8DF809}"/>
              </a:ext>
            </a:extLst>
          </p:cNvPr>
          <p:cNvSpPr txBox="1"/>
          <p:nvPr/>
        </p:nvSpPr>
        <p:spPr>
          <a:xfrm>
            <a:off x="630957" y="3400801"/>
            <a:ext cx="8465146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 err="1">
                <a:latin typeface="+mn-ea"/>
              </a:rPr>
              <a:t>IGW</a:t>
            </a:r>
            <a:r>
              <a:rPr lang="ko-KR" altLang="en-US" sz="1000" dirty="0">
                <a:latin typeface="+mn-ea"/>
              </a:rPr>
              <a:t>는 인터넷 </a:t>
            </a:r>
            <a:r>
              <a:rPr lang="ko-KR" altLang="en-US" sz="1000" dirty="0" err="1">
                <a:latin typeface="+mn-ea"/>
              </a:rPr>
              <a:t>인바운드</a:t>
            </a:r>
            <a:r>
              <a:rPr lang="ko-KR" altLang="en-US" sz="1000" dirty="0">
                <a:latin typeface="+mn-ea"/>
              </a:rPr>
              <a:t> 통로가 되는 </a:t>
            </a:r>
            <a:r>
              <a:rPr lang="en-US" altLang="ko-KR" sz="1000" dirty="0">
                <a:latin typeface="+mn-ea"/>
              </a:rPr>
              <a:t>GW</a:t>
            </a:r>
            <a:r>
              <a:rPr lang="ko-KR" altLang="en-US" sz="1000" dirty="0">
                <a:latin typeface="+mn-ea"/>
              </a:rPr>
              <a:t>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인가되지 않거나 퍼블릭 유입이 필요 없는 </a:t>
            </a:r>
            <a:r>
              <a:rPr lang="en-US" altLang="ko-KR" sz="1000" dirty="0">
                <a:latin typeface="+mn-ea"/>
              </a:rPr>
              <a:t>(Default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포함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에 실수로 리소스를 배포하거나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잘못된 보안 그룹 설정으로 의도치 않게 인터넷 노출이 발생할 수 있는 잠재적 침해 위험 가능성이 있음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③ 인가된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ko-KR" altLang="en-US" sz="1000" dirty="0">
                <a:latin typeface="+mn-ea"/>
              </a:rPr>
              <a:t>에만 </a:t>
            </a:r>
            <a:r>
              <a:rPr lang="en-US" altLang="ko-KR" sz="1000" dirty="0" err="1">
                <a:latin typeface="+mn-ea"/>
              </a:rPr>
              <a:t>IGW</a:t>
            </a:r>
            <a:r>
              <a:rPr lang="ko-KR" altLang="en-US" sz="1000" dirty="0">
                <a:latin typeface="+mn-ea"/>
              </a:rPr>
              <a:t>를 연결하여 사용 필요하며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특히 </a:t>
            </a:r>
            <a:r>
              <a:rPr lang="en-US" altLang="ko-KR" sz="1000" dirty="0">
                <a:latin typeface="+mn-ea"/>
              </a:rPr>
              <a:t>Default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ko-KR" altLang="en-US" sz="1000" dirty="0">
                <a:latin typeface="+mn-ea"/>
              </a:rPr>
              <a:t>는 각 </a:t>
            </a:r>
            <a:r>
              <a:rPr lang="ko-KR" altLang="en-US" sz="1000" dirty="0" err="1">
                <a:latin typeface="+mn-ea"/>
              </a:rPr>
              <a:t>리전에</a:t>
            </a:r>
            <a:r>
              <a:rPr lang="ko-KR" altLang="en-US" sz="1000" dirty="0">
                <a:latin typeface="+mn-ea"/>
              </a:rPr>
              <a:t> 자동 생성되며 퍼블릭 서브넷이 존재하는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ko-KR" altLang="en-US" sz="1000" dirty="0">
                <a:latin typeface="+mn-ea"/>
              </a:rPr>
              <a:t>로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삭제를 권고함</a:t>
            </a:r>
            <a:r>
              <a:rPr lang="en-US" altLang="ko-KR" sz="10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ECE06-C952-C369-F10F-B179553E9C37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9D6ED2-7177-F68B-1402-3C99CA049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02" y="1640582"/>
            <a:ext cx="8042825" cy="14980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EBD466-C58B-F626-4642-B700509C8588}"/>
              </a:ext>
            </a:extLst>
          </p:cNvPr>
          <p:cNvSpPr/>
          <p:nvPr/>
        </p:nvSpPr>
        <p:spPr>
          <a:xfrm>
            <a:off x="7519748" y="2140788"/>
            <a:ext cx="947977" cy="144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65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네트워크 보안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2.8 ALB(Application Load Balancer)</a:t>
            </a:r>
            <a:r>
              <a:rPr lang="ko-KR" altLang="en-US" dirty="0">
                <a:latin typeface="맑은 고딕"/>
                <a:ea typeface="맑은 고딕"/>
              </a:rPr>
              <a:t>의 잘못된 헤더 삭제 정책 점검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0402"/>
            <a:ext cx="64420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ALB</a:t>
            </a:r>
            <a:r>
              <a:rPr lang="ko-KR" altLang="en-US" sz="1200" spc="-60" dirty="0">
                <a:latin typeface="+mn-ea"/>
              </a:rPr>
              <a:t>의 잘못된 헤더 필드 삭제 옵션이 활성화 되어 있을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ALB</a:t>
            </a:r>
            <a:r>
              <a:rPr lang="ko-KR" altLang="en-US" sz="1200" spc="-60" dirty="0">
                <a:latin typeface="+mn-ea"/>
              </a:rPr>
              <a:t>의 잘못된 헤더 필드 삭제 옵션이 활성화 되어 있지 않은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801530"/>
            <a:ext cx="4854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9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37274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EC2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>
                <a:latin typeface="+mn-ea"/>
              </a:rPr>
              <a:t>로드 </a:t>
            </a:r>
            <a:r>
              <a:rPr lang="ko-KR" altLang="en-US" sz="1000" dirty="0" err="1">
                <a:latin typeface="+mn-ea"/>
              </a:rPr>
              <a:t>밸런서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 Application </a:t>
            </a:r>
            <a:r>
              <a:rPr lang="ko-KR" altLang="en-US" sz="1000" dirty="0">
                <a:latin typeface="+mn-ea"/>
              </a:rPr>
              <a:t>유형으로 </a:t>
            </a:r>
            <a:r>
              <a:rPr lang="ko-KR" altLang="en-US" sz="1000" dirty="0" err="1">
                <a:latin typeface="+mn-ea"/>
              </a:rPr>
              <a:t>필터링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27B39F-AA95-2DE7-793A-66752F646F6B}"/>
              </a:ext>
            </a:extLst>
          </p:cNvPr>
          <p:cNvSpPr txBox="1"/>
          <p:nvPr/>
        </p:nvSpPr>
        <p:spPr>
          <a:xfrm>
            <a:off x="637274" y="4563351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② 대상 로드 </a:t>
            </a:r>
            <a:r>
              <a:rPr lang="ko-KR" altLang="en-US" sz="1000" dirty="0" err="1">
                <a:latin typeface="+mn-ea"/>
              </a:rPr>
              <a:t>밸런서</a:t>
            </a:r>
            <a:r>
              <a:rPr lang="ko-KR" altLang="en-US" sz="1000" dirty="0">
                <a:latin typeface="+mn-ea"/>
              </a:rPr>
              <a:t>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속성 </a:t>
            </a:r>
            <a:r>
              <a:rPr lang="en-US" altLang="ko-KR" sz="1000" dirty="0">
                <a:latin typeface="+mn-ea"/>
              </a:rPr>
              <a:t>&gt; ‘</a:t>
            </a:r>
            <a:r>
              <a:rPr lang="ko-KR" altLang="en-US" sz="1000" dirty="0">
                <a:latin typeface="+mn-ea"/>
              </a:rPr>
              <a:t>잘못된 헤더 필드 삭제</a:t>
            </a:r>
            <a:r>
              <a:rPr lang="en-US" altLang="ko-KR" sz="1000" dirty="0">
                <a:latin typeface="+mn-ea"/>
              </a:rPr>
              <a:t>’ Disable </a:t>
            </a:r>
            <a:r>
              <a:rPr lang="ko-KR" altLang="en-US" sz="1000" dirty="0">
                <a:latin typeface="+mn-ea"/>
              </a:rPr>
              <a:t>상태 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DE1C648-4417-B254-246B-A8AE0B01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811738"/>
              </p:ext>
            </p:extLst>
          </p:nvPr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C864698-05FB-F514-D58A-83321D201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30" y="2371333"/>
            <a:ext cx="6543770" cy="21595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52C66D-C0D5-53A3-082C-4E2F6F919318}"/>
              </a:ext>
            </a:extLst>
          </p:cNvPr>
          <p:cNvSpPr/>
          <p:nvPr/>
        </p:nvSpPr>
        <p:spPr>
          <a:xfrm>
            <a:off x="6200576" y="3132117"/>
            <a:ext cx="569677" cy="1396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2DED70-3FBE-9471-DDC0-5A2AB96F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30" y="4823593"/>
            <a:ext cx="4079970" cy="12912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857347-4764-6921-5136-CC1601AB211D}"/>
              </a:ext>
            </a:extLst>
          </p:cNvPr>
          <p:cNvSpPr/>
          <p:nvPr/>
        </p:nvSpPr>
        <p:spPr>
          <a:xfrm>
            <a:off x="2018530" y="5660634"/>
            <a:ext cx="639238" cy="2520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045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1116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속성 편집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패킷 처리 항목에서 ‘잘못된 헤더 필드 삭제’ 활성화 여부를 검토</a:t>
            </a:r>
            <a:r>
              <a:rPr lang="en-US" altLang="ko-KR" sz="1000" dirty="0">
                <a:latin typeface="+mn-ea"/>
              </a:rPr>
              <a:t>  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17C1C-481D-3376-DF21-93FD9FE9712E}"/>
              </a:ext>
            </a:extLst>
          </p:cNvPr>
          <p:cNvSpPr txBox="1"/>
          <p:nvPr/>
        </p:nvSpPr>
        <p:spPr>
          <a:xfrm>
            <a:off x="630957" y="5205090"/>
            <a:ext cx="8465146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>
                <a:latin typeface="+mn-ea"/>
              </a:rPr>
              <a:t>HTTP/1.1(RFC 7230)</a:t>
            </a:r>
            <a:r>
              <a:rPr lang="ko-KR" altLang="en-US" sz="1000" dirty="0">
                <a:latin typeface="+mn-ea"/>
              </a:rPr>
              <a:t>에 따르면 </a:t>
            </a:r>
            <a:r>
              <a:rPr lang="en-US" altLang="ko-KR" sz="1000" dirty="0">
                <a:latin typeface="+mn-ea"/>
              </a:rPr>
              <a:t>HTTP </a:t>
            </a:r>
            <a:r>
              <a:rPr lang="ko-KR" altLang="en-US" sz="1000" dirty="0">
                <a:latin typeface="+mn-ea"/>
              </a:rPr>
              <a:t>헤더 필드에 대한 이름을 표준으로 규정함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AWS ALB</a:t>
            </a:r>
            <a:r>
              <a:rPr lang="ko-KR" altLang="en-US" sz="1000" dirty="0">
                <a:latin typeface="+mn-ea"/>
              </a:rPr>
              <a:t>는 이러한 규칙을 준수하여 잘못된 헤더 필드의 유효성을 검토하여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대상 </a:t>
            </a:r>
            <a:r>
              <a:rPr lang="en-US" altLang="ko-KR" sz="1000" dirty="0">
                <a:latin typeface="+mn-ea"/>
              </a:rPr>
              <a:t>Target</a:t>
            </a:r>
            <a:r>
              <a:rPr lang="ko-KR" altLang="en-US" sz="1000" dirty="0">
                <a:latin typeface="+mn-ea"/>
              </a:rPr>
              <a:t>으로 트래픽이 유입되는 것을 제한함</a:t>
            </a:r>
            <a:r>
              <a:rPr lang="en-US" altLang="ko-KR" sz="10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en-US" sz="1000" dirty="0">
                <a:latin typeface="+mn-ea"/>
              </a:rPr>
              <a:t>헤더 규정을 준수하지 않는 무차별 공격에 대한 방어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보안 강화의 목적으로 기능 활성화 권고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네트워크 보안</a:t>
            </a:r>
          </a:p>
        </p:txBody>
      </p:sp>
      <p:sp>
        <p:nvSpPr>
          <p:cNvPr id="17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3000" y="285435"/>
            <a:ext cx="6761100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2.8 ALB(Application Load Balancer)</a:t>
            </a:r>
            <a:r>
              <a:rPr lang="ko-KR" altLang="en-US" dirty="0">
                <a:latin typeface="맑은 고딕"/>
                <a:ea typeface="맑은 고딕"/>
              </a:rPr>
              <a:t>의 잘못된 헤더 삭제 정책 점검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A80802-8F23-5460-05BE-E9A1FF59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31" y="1570398"/>
            <a:ext cx="6799919" cy="36683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7347-4764-6921-5136-CC1601AB211D}"/>
              </a:ext>
            </a:extLst>
          </p:cNvPr>
          <p:cNvSpPr/>
          <p:nvPr/>
        </p:nvSpPr>
        <p:spPr>
          <a:xfrm>
            <a:off x="1079567" y="2860821"/>
            <a:ext cx="5580326" cy="4543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674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42" y="2200480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spc="-100" dirty="0">
                <a:solidFill>
                  <a:prstClr val="white"/>
                </a:solidFill>
                <a:latin typeface="+mn-ea"/>
              </a:rPr>
              <a:t>진단 결과 상세 </a:t>
            </a:r>
            <a:r>
              <a:rPr lang="en-US" altLang="ko-KR" sz="4000" spc="-100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서버 보안</a:t>
            </a:r>
            <a:r>
              <a:rPr lang="en-US" altLang="ko-KR" sz="4000" spc="-100" dirty="0">
                <a:solidFill>
                  <a:prstClr val="white"/>
                </a:solidFill>
                <a:latin typeface="+mj-ea"/>
                <a:ea typeface="+mj-ea"/>
              </a:rPr>
              <a:t>)</a:t>
            </a:r>
            <a:endParaRPr lang="ko-KR" altLang="en-US" sz="4000" spc="-1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07B3E-FCA4-32AF-6E9B-7848E344E9A8}"/>
              </a:ext>
            </a:extLst>
          </p:cNvPr>
          <p:cNvSpPr/>
          <p:nvPr/>
        </p:nvSpPr>
        <p:spPr>
          <a:xfrm>
            <a:off x="957599" y="3613780"/>
            <a:ext cx="6691897" cy="1084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3.1   </a:t>
            </a:r>
            <a:r>
              <a:rPr lang="en-US" altLang="ko-KR" sz="1600" spc="-100" dirty="0" err="1">
                <a:solidFill>
                  <a:prstClr val="white"/>
                </a:solidFill>
                <a:latin typeface="+mn-ea"/>
              </a:rPr>
              <a:t>EC2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 Instance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의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Public/Elastic IP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할당 여부 점검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 </a:t>
            </a: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3.3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  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EBS(Elastic Block Store)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기본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default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암호화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3.4   EBS(Elastic Block Store)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볼륨이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KMS Key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로 암호화 되어 있는지 확인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93FD2-13DB-06D3-8D5D-B1117EDDF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648834-1293-D158-7DC7-EB8BEE9734CB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C63DF25C-1CDD-E003-1915-010993268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서버 보안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25664F2A-BAE0-B3CC-41E1-6D84F6A4C1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3.1 </a:t>
            </a:r>
            <a:r>
              <a:rPr lang="en-US" altLang="ko-KR" dirty="0" err="1">
                <a:latin typeface="맑은 고딕"/>
                <a:ea typeface="맑은 고딕"/>
              </a:rPr>
              <a:t>EC2</a:t>
            </a:r>
            <a:r>
              <a:rPr lang="en-US" altLang="ko-KR" dirty="0">
                <a:latin typeface="맑은 고딕"/>
                <a:ea typeface="맑은 고딕"/>
              </a:rPr>
              <a:t> Instance</a:t>
            </a:r>
            <a:r>
              <a:rPr lang="ko-KR" altLang="en-US" dirty="0">
                <a:latin typeface="맑은 고딕"/>
                <a:ea typeface="맑은 고딕"/>
              </a:rPr>
              <a:t>의 </a:t>
            </a:r>
            <a:r>
              <a:rPr lang="en-US" altLang="ko-KR" dirty="0">
                <a:latin typeface="맑은 고딕"/>
                <a:ea typeface="맑은 고딕"/>
              </a:rPr>
              <a:t>Public/Elastic IP</a:t>
            </a:r>
            <a:r>
              <a:rPr lang="ko-KR" altLang="en-US" dirty="0">
                <a:latin typeface="맑은 고딕"/>
                <a:ea typeface="맑은 고딕"/>
              </a:rPr>
              <a:t> 할당 여부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2C638E-3CEF-E9F9-3E03-9DECCD030282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2D72984C-A67C-0547-F200-4B849FBB35AD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129D05-A839-E7FB-9F34-7BCC42A36D69}"/>
              </a:ext>
            </a:extLst>
          </p:cNvPr>
          <p:cNvSpPr txBox="1"/>
          <p:nvPr/>
        </p:nvSpPr>
        <p:spPr>
          <a:xfrm>
            <a:off x="440074" y="1090402"/>
            <a:ext cx="6442037" cy="518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EC2 Instance</a:t>
            </a:r>
            <a:r>
              <a:rPr lang="ko-KR" altLang="en-US" sz="1200" spc="-60" dirty="0">
                <a:latin typeface="+mn-ea"/>
              </a:rPr>
              <a:t>에 </a:t>
            </a:r>
            <a:r>
              <a:rPr lang="en-US" altLang="ko-KR" sz="1200" spc="-60" dirty="0">
                <a:latin typeface="+mn-ea"/>
              </a:rPr>
              <a:t>Public IP </a:t>
            </a:r>
            <a:r>
              <a:rPr lang="ko-KR" altLang="en-US" sz="1200" spc="-60" dirty="0">
                <a:latin typeface="+mn-ea"/>
              </a:rPr>
              <a:t>혹은 </a:t>
            </a:r>
            <a:r>
              <a:rPr lang="en-US" altLang="ko-KR" sz="1200" spc="-60" dirty="0">
                <a:latin typeface="+mn-ea"/>
              </a:rPr>
              <a:t>Elastic IP</a:t>
            </a:r>
            <a:r>
              <a:rPr lang="ko-KR" altLang="en-US" sz="1200" spc="-60" dirty="0">
                <a:latin typeface="+mn-ea"/>
              </a:rPr>
              <a:t>가 할당되어 있지 않을 경우 ‘</a:t>
            </a:r>
            <a:r>
              <a:rPr lang="ko-KR" altLang="en-US" sz="1200" spc="-60" dirty="0" err="1">
                <a:latin typeface="+mn-ea"/>
              </a:rPr>
              <a:t>준수’로</a:t>
            </a:r>
            <a:r>
              <a:rPr lang="ko-KR" altLang="en-US" sz="1200" spc="-60" dirty="0">
                <a:latin typeface="+mn-ea"/>
              </a:rPr>
              <a:t>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EC2 Instance</a:t>
            </a:r>
            <a:r>
              <a:rPr lang="ko-KR" altLang="en-US" sz="1200" spc="-60" dirty="0">
                <a:latin typeface="+mn-ea"/>
              </a:rPr>
              <a:t>에 </a:t>
            </a:r>
            <a:r>
              <a:rPr lang="en-US" altLang="ko-KR" sz="1200" spc="-60" dirty="0">
                <a:latin typeface="+mn-ea"/>
              </a:rPr>
              <a:t>Public IP </a:t>
            </a:r>
            <a:r>
              <a:rPr lang="ko-KR" altLang="en-US" sz="1200" spc="-60" dirty="0">
                <a:latin typeface="+mn-ea"/>
              </a:rPr>
              <a:t>혹은 </a:t>
            </a:r>
            <a:r>
              <a:rPr lang="en-US" altLang="ko-KR" sz="1200" spc="-60" dirty="0">
                <a:latin typeface="+mn-ea"/>
              </a:rPr>
              <a:t>Elastic IP</a:t>
            </a:r>
            <a:r>
              <a:rPr lang="ko-KR" altLang="en-US" sz="1200" spc="-60" dirty="0">
                <a:latin typeface="+mn-ea"/>
              </a:rPr>
              <a:t>가 할당되어 있을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C0DC2-B05F-AD0F-DF8E-43AAE18A063E}"/>
              </a:ext>
            </a:extLst>
          </p:cNvPr>
          <p:cNvSpPr txBox="1"/>
          <p:nvPr/>
        </p:nvSpPr>
        <p:spPr>
          <a:xfrm>
            <a:off x="533400" y="1801530"/>
            <a:ext cx="5096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</a:t>
            </a:r>
            <a:r>
              <a:rPr lang="ko-KR" altLang="en-US" sz="1000" b="1" dirty="0">
                <a:latin typeface="+mn-ea"/>
              </a:rPr>
              <a:t>대형제휴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2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63DF0-436A-29EC-6974-F2A4BF285702}"/>
              </a:ext>
            </a:extLst>
          </p:cNvPr>
          <p:cNvSpPr txBox="1"/>
          <p:nvPr/>
        </p:nvSpPr>
        <p:spPr>
          <a:xfrm>
            <a:off x="637274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EC2 &gt; </a:t>
            </a:r>
            <a:r>
              <a:rPr lang="ko-KR" altLang="en-US" sz="1000" dirty="0">
                <a:latin typeface="+mn-ea"/>
              </a:rPr>
              <a:t>인스턴스</a:t>
            </a:r>
            <a:r>
              <a:rPr lang="en-US" altLang="ko-KR" sz="1000" dirty="0">
                <a:latin typeface="+mn-ea"/>
              </a:rPr>
              <a:t> &gt; “</a:t>
            </a:r>
            <a:r>
              <a:rPr lang="ko-KR" altLang="en-US" sz="1000" dirty="0">
                <a:latin typeface="+mn-ea"/>
              </a:rPr>
              <a:t>퍼블릭 </a:t>
            </a:r>
            <a:r>
              <a:rPr lang="en-US" altLang="ko-KR" sz="1000" dirty="0">
                <a:latin typeface="+mn-ea"/>
              </a:rPr>
              <a:t>IPv4 </a:t>
            </a:r>
            <a:r>
              <a:rPr lang="ko-KR" altLang="en-US" sz="1000" dirty="0">
                <a:latin typeface="+mn-ea"/>
              </a:rPr>
              <a:t>주소</a:t>
            </a:r>
            <a:r>
              <a:rPr lang="en-US" altLang="ko-KR" sz="1000" dirty="0">
                <a:latin typeface="+mn-ea"/>
              </a:rPr>
              <a:t>”, “</a:t>
            </a:r>
            <a:r>
              <a:rPr lang="ko-KR" altLang="en-US" sz="1000" dirty="0">
                <a:latin typeface="+mn-ea"/>
              </a:rPr>
              <a:t>탄력적 </a:t>
            </a:r>
            <a:r>
              <a:rPr lang="en-US" altLang="ko-KR" sz="1000" dirty="0">
                <a:latin typeface="+mn-ea"/>
              </a:rPr>
              <a:t>IP” </a:t>
            </a:r>
            <a:r>
              <a:rPr lang="ko-KR" altLang="en-US" sz="1000" dirty="0">
                <a:latin typeface="+mn-ea"/>
              </a:rPr>
              <a:t>할당 순으로 나열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D86C30-64CA-FA3A-C39B-BA175DB4E826}"/>
              </a:ext>
            </a:extLst>
          </p:cNvPr>
          <p:cNvSpPr txBox="1"/>
          <p:nvPr/>
        </p:nvSpPr>
        <p:spPr>
          <a:xfrm>
            <a:off x="637274" y="4347846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>
                <a:latin typeface="+mn-ea"/>
              </a:rPr>
              <a:t>“</a:t>
            </a:r>
            <a:r>
              <a:rPr lang="ko-KR" altLang="en-US" sz="1000" dirty="0">
                <a:latin typeface="+mn-ea"/>
              </a:rPr>
              <a:t>퍼블릭 </a:t>
            </a:r>
            <a:r>
              <a:rPr lang="en-US" altLang="ko-KR" sz="1000" dirty="0">
                <a:latin typeface="+mn-ea"/>
              </a:rPr>
              <a:t>IPv4 </a:t>
            </a:r>
            <a:r>
              <a:rPr lang="ko-KR" altLang="en-US" sz="1000" dirty="0">
                <a:latin typeface="+mn-ea"/>
              </a:rPr>
              <a:t>주소</a:t>
            </a:r>
            <a:r>
              <a:rPr lang="en-US" altLang="ko-KR" sz="1000" dirty="0">
                <a:latin typeface="+mn-ea"/>
              </a:rPr>
              <a:t>” </a:t>
            </a:r>
            <a:r>
              <a:rPr lang="ko-KR" altLang="en-US" sz="1000" dirty="0">
                <a:latin typeface="+mn-ea"/>
              </a:rPr>
              <a:t>혹은</a:t>
            </a:r>
            <a:r>
              <a:rPr lang="en-US" altLang="ko-KR" sz="1000" dirty="0">
                <a:latin typeface="+mn-ea"/>
              </a:rPr>
              <a:t> “</a:t>
            </a:r>
            <a:r>
              <a:rPr lang="ko-KR" altLang="en-US" sz="1000" dirty="0">
                <a:latin typeface="+mn-ea"/>
              </a:rPr>
              <a:t>탄력적 </a:t>
            </a:r>
            <a:r>
              <a:rPr lang="en-US" altLang="ko-KR" sz="1000" dirty="0">
                <a:latin typeface="+mn-ea"/>
              </a:rPr>
              <a:t>IP”</a:t>
            </a:r>
            <a:r>
              <a:rPr lang="ko-KR" altLang="en-US" sz="1000" dirty="0">
                <a:latin typeface="+mn-ea"/>
              </a:rPr>
              <a:t>가 할당되어 있는 </a:t>
            </a:r>
            <a:r>
              <a:rPr lang="en-US" altLang="ko-KR" sz="1000" dirty="0">
                <a:latin typeface="+mn-ea"/>
              </a:rPr>
              <a:t>EC2 </a:t>
            </a:r>
            <a:r>
              <a:rPr lang="ko-KR" altLang="en-US" sz="1000" dirty="0">
                <a:latin typeface="+mn-ea"/>
              </a:rPr>
              <a:t>인스턴스 확인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8BCE28-A446-3D59-0D6A-F97D446F0DF2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255AD3A-C249-CA1E-6250-60019E343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41" y="2352041"/>
            <a:ext cx="8168214" cy="183934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280144-BE3B-BE37-8974-CF6B57B5E2BA}"/>
              </a:ext>
            </a:extLst>
          </p:cNvPr>
          <p:cNvSpPr/>
          <p:nvPr/>
        </p:nvSpPr>
        <p:spPr>
          <a:xfrm>
            <a:off x="7321462" y="2737242"/>
            <a:ext cx="1640911" cy="500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512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9FAFE-652E-1254-9CDE-670BEB1B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CC107C-8F5F-C50E-F6C2-9CBB769D2113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D70329-0A22-D4BD-FE67-76991DAC7302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5BE67-BADD-2817-382B-6EB80E87DF76}"/>
              </a:ext>
            </a:extLst>
          </p:cNvPr>
          <p:cNvSpPr txBox="1"/>
          <p:nvPr/>
        </p:nvSpPr>
        <p:spPr>
          <a:xfrm>
            <a:off x="630957" y="1268506"/>
            <a:ext cx="8674968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Public IP</a:t>
            </a:r>
            <a:r>
              <a:rPr lang="ko-KR" altLang="en-US" sz="1000" dirty="0">
                <a:latin typeface="+mn-ea"/>
              </a:rPr>
              <a:t>가 할당 된 경우 </a:t>
            </a:r>
            <a:r>
              <a:rPr lang="en-US" altLang="ko-KR" sz="1000" dirty="0" err="1">
                <a:latin typeface="+mn-ea"/>
              </a:rPr>
              <a:t>EC2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재생성 필요 </a:t>
            </a:r>
            <a:r>
              <a:rPr lang="en-US" altLang="ko-KR" sz="1000" dirty="0">
                <a:latin typeface="+mn-ea"/>
              </a:rPr>
              <a:t>-&gt; </a:t>
            </a:r>
            <a:r>
              <a:rPr lang="ko-KR" altLang="en-US" sz="1000" dirty="0">
                <a:latin typeface="+mn-ea"/>
              </a:rPr>
              <a:t>재생성 시 퍼블릭 </a:t>
            </a:r>
            <a:r>
              <a:rPr lang="en-US" altLang="ko-KR" sz="1000" dirty="0">
                <a:latin typeface="+mn-ea"/>
              </a:rPr>
              <a:t>IP </a:t>
            </a:r>
            <a:r>
              <a:rPr lang="ko-KR" altLang="en-US" sz="1000" dirty="0">
                <a:latin typeface="+mn-ea"/>
              </a:rPr>
              <a:t>자동 할당 비활성화 선택 후 생성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Elastic IP</a:t>
            </a:r>
            <a:r>
              <a:rPr lang="ko-KR" altLang="en-US" sz="1000" dirty="0">
                <a:latin typeface="+mn-ea"/>
              </a:rPr>
              <a:t>가 할당 된 경우 네트워킹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탄력적 </a:t>
            </a:r>
            <a:r>
              <a:rPr lang="en-US" altLang="ko-KR" sz="1000" dirty="0">
                <a:latin typeface="+mn-ea"/>
              </a:rPr>
              <a:t>IP </a:t>
            </a:r>
            <a:r>
              <a:rPr lang="ko-KR" altLang="en-US" sz="1000" dirty="0">
                <a:latin typeface="+mn-ea"/>
              </a:rPr>
              <a:t>주소 연결 해제하여 </a:t>
            </a:r>
            <a:r>
              <a:rPr lang="en-US" altLang="ko-KR" sz="1000" dirty="0">
                <a:latin typeface="+mn-ea"/>
              </a:rPr>
              <a:t>Elastic IP </a:t>
            </a:r>
            <a:r>
              <a:rPr lang="ko-KR" altLang="en-US" sz="1000" dirty="0">
                <a:latin typeface="+mn-ea"/>
              </a:rPr>
              <a:t>회수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37694-79FE-42AD-CE00-5D84B9ECA19D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65F8DCC2-DE3E-C8A5-7767-9A6B7464F7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서버 보안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F136392-F475-55CA-2435-01641C3AC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000" y="285435"/>
            <a:ext cx="6761100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3.1 </a:t>
            </a:r>
            <a:r>
              <a:rPr lang="en-US" altLang="ko-KR" dirty="0" err="1">
                <a:latin typeface="맑은 고딕"/>
                <a:ea typeface="맑은 고딕"/>
              </a:rPr>
              <a:t>EC2</a:t>
            </a:r>
            <a:r>
              <a:rPr lang="en-US" altLang="ko-KR" dirty="0">
                <a:latin typeface="맑은 고딕"/>
                <a:ea typeface="맑은 고딕"/>
              </a:rPr>
              <a:t> Instance</a:t>
            </a:r>
            <a:r>
              <a:rPr lang="ko-KR" altLang="en-US" dirty="0">
                <a:latin typeface="맑은 고딕"/>
                <a:ea typeface="맑은 고딕"/>
              </a:rPr>
              <a:t>의 </a:t>
            </a:r>
            <a:r>
              <a:rPr lang="en-US" altLang="ko-KR" dirty="0">
                <a:latin typeface="맑은 고딕"/>
                <a:ea typeface="맑은 고딕"/>
              </a:rPr>
              <a:t>Public IP</a:t>
            </a:r>
            <a:r>
              <a:rPr lang="ko-KR" altLang="en-US" dirty="0">
                <a:latin typeface="맑은 고딕"/>
                <a:ea typeface="맑은 고딕"/>
              </a:rPr>
              <a:t> 할당 여부 점검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23D46-44C7-65BD-49C1-ABD3D5AF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41946"/>
            <a:ext cx="5969564" cy="198378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3E0565-5EF2-A110-1133-FA2717F1C230}"/>
              </a:ext>
            </a:extLst>
          </p:cNvPr>
          <p:cNvSpPr/>
          <p:nvPr/>
        </p:nvSpPr>
        <p:spPr>
          <a:xfrm>
            <a:off x="866776" y="3259614"/>
            <a:ext cx="4788300" cy="509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3BBEA-83F5-B33D-F877-DB0CD4663527}"/>
              </a:ext>
            </a:extLst>
          </p:cNvPr>
          <p:cNvSpPr txBox="1"/>
          <p:nvPr/>
        </p:nvSpPr>
        <p:spPr>
          <a:xfrm>
            <a:off x="637274" y="4059307"/>
            <a:ext cx="7856486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>
                <a:latin typeface="+mn-ea"/>
              </a:rPr>
              <a:t>Public IP</a:t>
            </a:r>
            <a:r>
              <a:rPr lang="ko-KR" altLang="en-US" sz="1000" dirty="0">
                <a:latin typeface="+mn-ea"/>
              </a:rPr>
              <a:t>의 경우 인스턴스 </a:t>
            </a:r>
            <a:r>
              <a:rPr lang="ko-KR" altLang="en-US" sz="1000" dirty="0" err="1">
                <a:latin typeface="+mn-ea"/>
              </a:rPr>
              <a:t>재기동</a:t>
            </a:r>
            <a:r>
              <a:rPr lang="ko-KR" altLang="en-US" sz="1000" dirty="0">
                <a:latin typeface="+mn-ea"/>
              </a:rPr>
              <a:t> 시 변경될 수 있는 </a:t>
            </a:r>
            <a:r>
              <a:rPr lang="ko-KR" altLang="en-US" sz="1000" dirty="0" err="1">
                <a:latin typeface="+mn-ea"/>
              </a:rPr>
              <a:t>임시성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IP</a:t>
            </a:r>
            <a:r>
              <a:rPr lang="ko-KR" altLang="en-US" sz="1000" dirty="0">
                <a:latin typeface="+mn-ea"/>
              </a:rPr>
              <a:t>로 서비스 용도로 사용할 수 없으므로</a:t>
            </a:r>
            <a:r>
              <a:rPr lang="en-US" altLang="ko-KR" sz="10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인터넷 </a:t>
            </a:r>
            <a:r>
              <a:rPr lang="ko-KR" altLang="en-US" sz="1000" dirty="0" err="1">
                <a:latin typeface="+mn-ea"/>
              </a:rPr>
              <a:t>인바운드</a:t>
            </a:r>
            <a:r>
              <a:rPr lang="ko-KR" altLang="en-US" sz="1000" dirty="0">
                <a:latin typeface="+mn-ea"/>
              </a:rPr>
              <a:t> 트래픽 허용 여부 검토 후 회수 권고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인터넷 </a:t>
            </a:r>
            <a:r>
              <a:rPr lang="ko-KR" altLang="en-US" sz="1000" dirty="0" err="1">
                <a:latin typeface="+mn-ea"/>
              </a:rPr>
              <a:t>인바운드</a:t>
            </a:r>
            <a:r>
              <a:rPr lang="ko-KR" altLang="en-US" sz="1000" dirty="0">
                <a:latin typeface="+mn-ea"/>
              </a:rPr>
              <a:t> 트래픽 허용이 필요한 경우 인터넷 구간에 </a:t>
            </a:r>
            <a:r>
              <a:rPr lang="en-US" altLang="ko-KR" sz="1000" dirty="0">
                <a:latin typeface="+mn-ea"/>
              </a:rPr>
              <a:t>Load Balancer</a:t>
            </a:r>
            <a:r>
              <a:rPr lang="ko-KR" altLang="en-US" sz="1000" dirty="0">
                <a:latin typeface="+mn-ea"/>
              </a:rPr>
              <a:t>를 두고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서비스용 포트만 허용하는 구조로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통신 흐름 변경을 권고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43A9A-2895-EB70-50B5-F4D1DFF0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62" y="1829192"/>
            <a:ext cx="2256151" cy="22131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68B36B-6458-B009-EB8A-161E8E687A72}"/>
              </a:ext>
            </a:extLst>
          </p:cNvPr>
          <p:cNvSpPr/>
          <p:nvPr/>
        </p:nvSpPr>
        <p:spPr>
          <a:xfrm>
            <a:off x="8043237" y="3043277"/>
            <a:ext cx="1128076" cy="2237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069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03D59-9BD6-31AF-32A2-8A73EBE9F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71584C-3FF3-5E94-9436-0E5EF6327F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0A1EA316-C22A-D46B-CD2D-8052CFA929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서버 보안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776A0F1A-6E40-365D-F80E-E34222425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3.3 </a:t>
            </a:r>
            <a:r>
              <a:rPr lang="en-US" altLang="ko-KR" dirty="0" err="1">
                <a:latin typeface="맑은 고딕"/>
                <a:ea typeface="맑은 고딕"/>
              </a:rPr>
              <a:t>EBS</a:t>
            </a:r>
            <a:r>
              <a:rPr lang="en-US" altLang="ko-KR" dirty="0">
                <a:latin typeface="맑은 고딕"/>
                <a:ea typeface="맑은 고딕"/>
              </a:rPr>
              <a:t>(Elastic Block Store)</a:t>
            </a:r>
            <a:r>
              <a:rPr lang="ko-KR" altLang="en-US" dirty="0">
                <a:latin typeface="맑은 고딕"/>
                <a:ea typeface="맑은 고딕"/>
              </a:rPr>
              <a:t> 기본 </a:t>
            </a:r>
            <a:r>
              <a:rPr lang="en-US" altLang="ko-KR" dirty="0">
                <a:latin typeface="맑은 고딕"/>
                <a:ea typeface="맑은 고딕"/>
              </a:rPr>
              <a:t>default </a:t>
            </a:r>
            <a:r>
              <a:rPr lang="ko-KR" altLang="en-US" dirty="0">
                <a:latin typeface="맑은 고딕"/>
                <a:ea typeface="맑은 고딕"/>
              </a:rPr>
              <a:t>암호화 점검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FC4B50-F152-2BB8-ED07-AD466882BA3E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6BD396BE-36FA-6A5E-5088-C195363E030C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6B3DA-7910-FB90-7D41-FEDD019A020E}"/>
              </a:ext>
            </a:extLst>
          </p:cNvPr>
          <p:cNvSpPr txBox="1"/>
          <p:nvPr/>
        </p:nvSpPr>
        <p:spPr>
          <a:xfrm>
            <a:off x="440074" y="1090402"/>
            <a:ext cx="64420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EBS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기본 </a:t>
            </a:r>
            <a:r>
              <a:rPr lang="en-US" altLang="ko-KR" sz="1200" spc="-60" dirty="0">
                <a:latin typeface="+mn-ea"/>
              </a:rPr>
              <a:t>default </a:t>
            </a:r>
            <a:r>
              <a:rPr lang="ko-KR" altLang="en-US" sz="1200" spc="-60" dirty="0">
                <a:latin typeface="+mn-ea"/>
              </a:rPr>
              <a:t>암호화가 활성화 되어 있는 경우 ‘</a:t>
            </a:r>
            <a:r>
              <a:rPr lang="ko-KR" altLang="en-US" sz="1200" spc="-60" dirty="0" err="1">
                <a:latin typeface="+mn-ea"/>
              </a:rPr>
              <a:t>준수’로</a:t>
            </a:r>
            <a:r>
              <a:rPr lang="ko-KR" altLang="en-US" sz="1200" spc="-60" dirty="0">
                <a:latin typeface="+mn-ea"/>
              </a:rPr>
              <a:t>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EBS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기본 </a:t>
            </a:r>
            <a:r>
              <a:rPr lang="en-US" altLang="ko-KR" sz="1200" spc="-60" dirty="0">
                <a:latin typeface="+mn-ea"/>
              </a:rPr>
              <a:t>default </a:t>
            </a:r>
            <a:r>
              <a:rPr lang="ko-KR" altLang="en-US" sz="1200" spc="-60" dirty="0">
                <a:latin typeface="+mn-ea"/>
              </a:rPr>
              <a:t>암호화가 활성화 되어 있지 않은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DAB5B-33E7-8E6F-ED85-7C14A745C4A5}"/>
              </a:ext>
            </a:extLst>
          </p:cNvPr>
          <p:cNvSpPr txBox="1"/>
          <p:nvPr/>
        </p:nvSpPr>
        <p:spPr>
          <a:xfrm>
            <a:off x="533400" y="1801530"/>
            <a:ext cx="4865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1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BF96E2-C3EE-DCEE-3A83-E0C827FB6A88}"/>
              </a:ext>
            </a:extLst>
          </p:cNvPr>
          <p:cNvSpPr txBox="1"/>
          <p:nvPr/>
        </p:nvSpPr>
        <p:spPr>
          <a:xfrm>
            <a:off x="637274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EC2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>
                <a:latin typeface="+mn-ea"/>
              </a:rPr>
              <a:t>우측 상단에서 계정 속성 </a:t>
            </a:r>
            <a:r>
              <a:rPr lang="en-US" altLang="ko-KR" sz="1000" dirty="0">
                <a:latin typeface="+mn-ea"/>
              </a:rPr>
              <a:t>– </a:t>
            </a:r>
            <a:r>
              <a:rPr lang="ko-KR" altLang="en-US" sz="1000" dirty="0">
                <a:latin typeface="+mn-ea"/>
              </a:rPr>
              <a:t>데이터 보호 및 보안 선택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E0EC33-3A80-DA38-6D20-D6B8DDE401B2}"/>
              </a:ext>
            </a:extLst>
          </p:cNvPr>
          <p:cNvSpPr txBox="1"/>
          <p:nvPr/>
        </p:nvSpPr>
        <p:spPr>
          <a:xfrm>
            <a:off x="637274" y="5005462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>
                <a:latin typeface="+mn-ea"/>
              </a:rPr>
              <a:t>“</a:t>
            </a:r>
            <a:r>
              <a:rPr lang="ko-KR" altLang="en-US" sz="1000" dirty="0">
                <a:latin typeface="+mn-ea"/>
              </a:rPr>
              <a:t>새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볼륨을 항상 암호화 설정</a:t>
            </a:r>
            <a:r>
              <a:rPr lang="en-US" altLang="ko-KR" sz="1000" dirty="0">
                <a:latin typeface="+mn-ea"/>
              </a:rPr>
              <a:t>”</a:t>
            </a:r>
            <a:r>
              <a:rPr lang="ko-KR" altLang="en-US" sz="1000" dirty="0">
                <a:latin typeface="+mn-ea"/>
              </a:rPr>
              <a:t>이 </a:t>
            </a:r>
            <a:r>
              <a:rPr lang="en-US" altLang="ko-KR" sz="1000" b="1" dirty="0">
                <a:latin typeface="+mn-ea"/>
              </a:rPr>
              <a:t>‘</a:t>
            </a:r>
            <a:r>
              <a:rPr lang="ko-KR" altLang="en-US" sz="1000" b="1" dirty="0">
                <a:latin typeface="+mn-ea"/>
              </a:rPr>
              <a:t>비활성</a:t>
            </a:r>
            <a:r>
              <a:rPr lang="en-US" altLang="ko-KR" sz="1000" b="1" dirty="0">
                <a:latin typeface="+mn-ea"/>
              </a:rPr>
              <a:t>’ </a:t>
            </a:r>
            <a:r>
              <a:rPr lang="ko-KR" altLang="en-US" sz="1000" dirty="0">
                <a:latin typeface="+mn-ea"/>
              </a:rPr>
              <a:t>상태 확인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A682D1-258E-CAFB-8074-D0C720FF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401618"/>
            <a:ext cx="6822837" cy="247244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793A98-F188-6027-ED0F-9F922A001F47}"/>
              </a:ext>
            </a:extLst>
          </p:cNvPr>
          <p:cNvSpPr/>
          <p:nvPr/>
        </p:nvSpPr>
        <p:spPr>
          <a:xfrm>
            <a:off x="907032" y="2956443"/>
            <a:ext cx="1427210" cy="4576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F3B393-62D3-5F35-5ECE-524581C40116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874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6749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EC2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>
                <a:latin typeface="+mn-ea"/>
              </a:rPr>
              <a:t>우측 상단에서 계정 속성 </a:t>
            </a:r>
            <a:r>
              <a:rPr lang="en-US" altLang="ko-KR" sz="1000" dirty="0">
                <a:latin typeface="+mn-ea"/>
              </a:rPr>
              <a:t>– </a:t>
            </a:r>
            <a:r>
              <a:rPr lang="ko-KR" altLang="en-US" sz="1000" dirty="0">
                <a:latin typeface="+mn-ea"/>
              </a:rPr>
              <a:t>데이터 보호 및 보안 선택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암호화 관리 선택 </a:t>
            </a:r>
            <a:r>
              <a:rPr lang="en-US" altLang="ko-KR" sz="1000" dirty="0">
                <a:latin typeface="+mn-ea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en-US" sz="1000" dirty="0">
                <a:latin typeface="+mn-ea"/>
              </a:rPr>
              <a:t>새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볼륨을 항상 암호화 </a:t>
            </a:r>
            <a:r>
              <a:rPr lang="en-US" altLang="ko-KR" sz="1000" dirty="0">
                <a:latin typeface="+mn-ea"/>
              </a:rPr>
              <a:t>‘</a:t>
            </a:r>
            <a:r>
              <a:rPr lang="ko-KR" altLang="en-US" sz="1000" dirty="0">
                <a:latin typeface="+mn-ea"/>
              </a:rPr>
              <a:t>활성화</a:t>
            </a:r>
            <a:r>
              <a:rPr lang="en-US" altLang="ko-KR" sz="1000" dirty="0">
                <a:latin typeface="+mn-ea"/>
              </a:rPr>
              <a:t>’ </a:t>
            </a:r>
            <a:r>
              <a:rPr lang="ko-KR" altLang="en-US" sz="1000" dirty="0">
                <a:latin typeface="+mn-ea"/>
              </a:rPr>
              <a:t>후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암호화 업데이트 적용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17C1C-481D-3376-DF21-93FD9FE9712E}"/>
              </a:ext>
            </a:extLst>
          </p:cNvPr>
          <p:cNvSpPr txBox="1"/>
          <p:nvPr/>
        </p:nvSpPr>
        <p:spPr>
          <a:xfrm>
            <a:off x="630957" y="5205090"/>
            <a:ext cx="846514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이후 </a:t>
            </a:r>
            <a:r>
              <a:rPr lang="en-US" altLang="ko-KR" sz="1000" dirty="0" err="1">
                <a:latin typeface="+mn-ea"/>
              </a:rPr>
              <a:t>EC2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인스턴스에서 생성되는 모든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볼륨은 암호화 설정이 자동 적용됨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서버 보안</a:t>
            </a:r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3000" y="285435"/>
            <a:ext cx="6761100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3.3 </a:t>
            </a:r>
            <a:r>
              <a:rPr lang="en-US" altLang="ko-KR" dirty="0" err="1">
                <a:latin typeface="맑은 고딕"/>
                <a:ea typeface="맑은 고딕"/>
              </a:rPr>
              <a:t>EBS</a:t>
            </a:r>
            <a:r>
              <a:rPr lang="en-US" altLang="ko-KR" dirty="0">
                <a:latin typeface="맑은 고딕"/>
                <a:ea typeface="맑은 고딕"/>
              </a:rPr>
              <a:t>(Elastic Block Store)</a:t>
            </a:r>
            <a:r>
              <a:rPr lang="ko-KR" altLang="en-US" dirty="0">
                <a:latin typeface="맑은 고딕"/>
                <a:ea typeface="맑은 고딕"/>
              </a:rPr>
              <a:t> 기본 </a:t>
            </a:r>
            <a:r>
              <a:rPr lang="en-US" altLang="ko-KR" dirty="0">
                <a:latin typeface="맑은 고딕"/>
                <a:ea typeface="맑은 고딕"/>
              </a:rPr>
              <a:t>default </a:t>
            </a:r>
            <a:r>
              <a:rPr lang="ko-KR" altLang="en-US" dirty="0">
                <a:latin typeface="맑은 고딕"/>
                <a:ea typeface="맑은 고딕"/>
              </a:rPr>
              <a:t>암호화 점검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9F179-27CC-7328-3AFA-E6005648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33053"/>
            <a:ext cx="6094790" cy="3191893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57347-4764-6921-5136-CC1601AB211D}"/>
              </a:ext>
            </a:extLst>
          </p:cNvPr>
          <p:cNvSpPr/>
          <p:nvPr/>
        </p:nvSpPr>
        <p:spPr>
          <a:xfrm>
            <a:off x="1027364" y="2708580"/>
            <a:ext cx="2249236" cy="5070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872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서버 보안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3.4 </a:t>
            </a:r>
            <a:r>
              <a:rPr lang="en-US" altLang="ko-KR" dirty="0" err="1">
                <a:latin typeface="맑은 고딕"/>
                <a:ea typeface="맑은 고딕"/>
              </a:rPr>
              <a:t>EBS</a:t>
            </a:r>
            <a:r>
              <a:rPr lang="en-US" altLang="ko-KR" dirty="0">
                <a:latin typeface="맑은 고딕"/>
                <a:ea typeface="맑은 고딕"/>
              </a:rPr>
              <a:t>(Elastic Block Store)</a:t>
            </a:r>
            <a:r>
              <a:rPr lang="ko-KR" altLang="en-US" dirty="0">
                <a:latin typeface="맑은 고딕"/>
                <a:ea typeface="맑은 고딕"/>
              </a:rPr>
              <a:t> 볼륨이 </a:t>
            </a:r>
            <a:r>
              <a:rPr lang="en-US" altLang="ko-KR" dirty="0" err="1">
                <a:latin typeface="맑은 고딕"/>
                <a:ea typeface="맑은 고딕"/>
              </a:rPr>
              <a:t>KMS</a:t>
            </a:r>
            <a:r>
              <a:rPr lang="en-US" altLang="ko-KR" dirty="0">
                <a:latin typeface="맑은 고딕"/>
                <a:ea typeface="맑은 고딕"/>
              </a:rPr>
              <a:t> Key</a:t>
            </a:r>
            <a:r>
              <a:rPr lang="ko-KR" altLang="en-US" dirty="0">
                <a:latin typeface="맑은 고딕"/>
                <a:ea typeface="맑은 고딕"/>
              </a:rPr>
              <a:t>로 암호화 되어 있는지 확인 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0402"/>
            <a:ext cx="64420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>
                <a:latin typeface="+mn-ea"/>
              </a:rPr>
              <a:t>사용중인 </a:t>
            </a:r>
            <a:r>
              <a:rPr lang="en-US" altLang="ko-KR" sz="1200" spc="-60" dirty="0" err="1">
                <a:latin typeface="+mn-ea"/>
              </a:rPr>
              <a:t>EBS</a:t>
            </a:r>
            <a:r>
              <a:rPr lang="ko-KR" altLang="en-US" sz="1200" spc="-60" dirty="0">
                <a:latin typeface="+mn-ea"/>
              </a:rPr>
              <a:t>가 암호화 되어 있을 경우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60" dirty="0">
                <a:latin typeface="+mn-ea"/>
              </a:rPr>
              <a:t>사용중인 </a:t>
            </a:r>
            <a:r>
              <a:rPr lang="en-US" altLang="ko-KR" sz="1200" spc="-60" dirty="0" err="1">
                <a:latin typeface="+mn-ea"/>
              </a:rPr>
              <a:t>EBS</a:t>
            </a:r>
            <a:r>
              <a:rPr lang="ko-KR" altLang="en-US" sz="1200" spc="-60" dirty="0">
                <a:latin typeface="+mn-ea"/>
              </a:rPr>
              <a:t>가 암호화 되어 있지 않은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801530"/>
            <a:ext cx="4927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영역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18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EC2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>
                <a:latin typeface="+mn-ea"/>
              </a:rPr>
              <a:t>볼륨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암호화되지 않음으로 </a:t>
            </a:r>
            <a:r>
              <a:rPr lang="ko-KR" altLang="en-US" sz="1000" dirty="0" err="1">
                <a:latin typeface="+mn-ea"/>
              </a:rPr>
              <a:t>필터링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볼륨 상태가 사용 중이 아닌 경우 제외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27B39F-AA95-2DE7-793A-66752F646F6B}"/>
              </a:ext>
            </a:extLst>
          </p:cNvPr>
          <p:cNvSpPr txBox="1"/>
          <p:nvPr/>
        </p:nvSpPr>
        <p:spPr>
          <a:xfrm>
            <a:off x="637274" y="5487276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② 전체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볼륨 중 암호화된 볼륨 및 사용 중이지 않은 볼륨을 제외하면 과반수가 </a:t>
            </a:r>
            <a:r>
              <a:rPr lang="en-US" altLang="ko-KR" sz="1000" b="1" dirty="0">
                <a:latin typeface="+mn-ea"/>
              </a:rPr>
              <a:t>‘</a:t>
            </a:r>
            <a:r>
              <a:rPr lang="ko-KR" altLang="en-US" sz="1000" b="1" dirty="0">
                <a:latin typeface="+mn-ea"/>
              </a:rPr>
              <a:t>비활성</a:t>
            </a:r>
            <a:r>
              <a:rPr lang="en-US" altLang="ko-KR" sz="1000" b="1" dirty="0">
                <a:latin typeface="+mn-ea"/>
              </a:rPr>
              <a:t>’ </a:t>
            </a:r>
            <a:r>
              <a:rPr lang="ko-KR" altLang="en-US" sz="1000" dirty="0">
                <a:latin typeface="+mn-ea"/>
              </a:rPr>
              <a:t>상태임을 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8FE0D8F-E99D-EF04-7B98-522DD5D7B647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48E59F4-7410-074D-4991-C986ADBF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347467"/>
            <a:ext cx="8175625" cy="3048029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57347-4764-6921-5136-CC1601AB211D}"/>
              </a:ext>
            </a:extLst>
          </p:cNvPr>
          <p:cNvSpPr/>
          <p:nvPr/>
        </p:nvSpPr>
        <p:spPr>
          <a:xfrm>
            <a:off x="7670450" y="2737575"/>
            <a:ext cx="701390" cy="2645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522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6749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EC2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>
                <a:latin typeface="+mn-ea"/>
              </a:rPr>
              <a:t>우측 상단에서 계정 속성 </a:t>
            </a:r>
            <a:r>
              <a:rPr lang="en-US" altLang="ko-KR" sz="1000" dirty="0">
                <a:latin typeface="+mn-ea"/>
              </a:rPr>
              <a:t>– </a:t>
            </a:r>
            <a:r>
              <a:rPr lang="ko-KR" altLang="en-US" sz="1000" dirty="0">
                <a:latin typeface="+mn-ea"/>
              </a:rPr>
              <a:t>데이터 보호 및 보안 선택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암호화 관리 선택 </a:t>
            </a:r>
            <a:r>
              <a:rPr lang="en-US" altLang="ko-KR" sz="1000" dirty="0">
                <a:latin typeface="+mn-ea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en-US" sz="1000" dirty="0">
                <a:latin typeface="+mn-ea"/>
              </a:rPr>
              <a:t>새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볼륨을 항상 암호화 </a:t>
            </a:r>
            <a:r>
              <a:rPr lang="en-US" altLang="ko-KR" sz="1000" dirty="0">
                <a:latin typeface="+mn-ea"/>
              </a:rPr>
              <a:t>‘</a:t>
            </a:r>
            <a:r>
              <a:rPr lang="ko-KR" altLang="en-US" sz="1000" dirty="0">
                <a:latin typeface="+mn-ea"/>
              </a:rPr>
              <a:t>활성화</a:t>
            </a:r>
            <a:r>
              <a:rPr lang="en-US" altLang="ko-KR" sz="1000" dirty="0">
                <a:latin typeface="+mn-ea"/>
              </a:rPr>
              <a:t>’ </a:t>
            </a:r>
            <a:r>
              <a:rPr lang="ko-KR" altLang="en-US" sz="1000" dirty="0">
                <a:latin typeface="+mn-ea"/>
              </a:rPr>
              <a:t>후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암호화 업데이트 적용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17C1C-481D-3376-DF21-93FD9FE9712E}"/>
              </a:ext>
            </a:extLst>
          </p:cNvPr>
          <p:cNvSpPr txBox="1"/>
          <p:nvPr/>
        </p:nvSpPr>
        <p:spPr>
          <a:xfrm>
            <a:off x="630957" y="4468490"/>
            <a:ext cx="8465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암호화 ‘</a:t>
            </a:r>
            <a:r>
              <a:rPr lang="ko-KR" altLang="en-US" sz="1000" dirty="0" err="1">
                <a:latin typeface="+mn-ea"/>
              </a:rPr>
              <a:t>활성화’를</a:t>
            </a:r>
            <a:r>
              <a:rPr lang="ko-KR" altLang="en-US" sz="1000" dirty="0">
                <a:latin typeface="+mn-ea"/>
              </a:rPr>
              <a:t> 적용해도 기존 </a:t>
            </a:r>
            <a:r>
              <a:rPr lang="en-US" altLang="ko-KR" sz="1000" dirty="0" err="1">
                <a:latin typeface="+mn-ea"/>
              </a:rPr>
              <a:t>EC2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인스턴스에 연결된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볼륨은 암호화되지 않으므로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새로 생성되는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볼륨 및 스냅샷에만 적용</a:t>
            </a:r>
            <a:r>
              <a:rPr lang="en-US" altLang="ko-KR" sz="1000" dirty="0">
                <a:latin typeface="+mn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다음 절차를 통해 </a:t>
            </a:r>
            <a:r>
              <a:rPr lang="en-US" altLang="ko-KR" sz="1000" dirty="0" err="1">
                <a:latin typeface="+mn-ea"/>
              </a:rPr>
              <a:t>EBS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볼륨 암호화 적용 방안 검토 및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적용 필요</a:t>
            </a:r>
            <a:r>
              <a:rPr lang="en-US" altLang="ko-KR" sz="1000" dirty="0">
                <a:latin typeface="+mn-ea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서버 보안</a:t>
            </a: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3.4 </a:t>
            </a:r>
            <a:r>
              <a:rPr lang="en-US" altLang="ko-KR" dirty="0" err="1">
                <a:latin typeface="맑은 고딕"/>
                <a:ea typeface="맑은 고딕"/>
              </a:rPr>
              <a:t>EBS</a:t>
            </a:r>
            <a:r>
              <a:rPr lang="en-US" altLang="ko-KR" dirty="0">
                <a:latin typeface="맑은 고딕"/>
                <a:ea typeface="맑은 고딕"/>
              </a:rPr>
              <a:t>(Elastic Block Store)</a:t>
            </a:r>
            <a:r>
              <a:rPr lang="ko-KR" altLang="en-US" dirty="0">
                <a:latin typeface="맑은 고딕"/>
                <a:ea typeface="맑은 고딕"/>
              </a:rPr>
              <a:t> 볼륨이 </a:t>
            </a:r>
            <a:r>
              <a:rPr lang="en-US" altLang="ko-KR" dirty="0" err="1">
                <a:latin typeface="맑은 고딕"/>
                <a:ea typeface="맑은 고딕"/>
              </a:rPr>
              <a:t>KMS</a:t>
            </a:r>
            <a:r>
              <a:rPr lang="en-US" altLang="ko-KR" dirty="0">
                <a:latin typeface="맑은 고딕"/>
                <a:ea typeface="맑은 고딕"/>
              </a:rPr>
              <a:t> Key</a:t>
            </a:r>
            <a:r>
              <a:rPr lang="ko-KR" altLang="en-US" dirty="0">
                <a:latin typeface="맑은 고딕"/>
                <a:ea typeface="맑은 고딕"/>
              </a:rPr>
              <a:t>로 암호화 되어 있는지 확인 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3270B6-EB0F-C616-9E77-A8ABC5A12FA9}"/>
              </a:ext>
            </a:extLst>
          </p:cNvPr>
          <p:cNvCxnSpPr>
            <a:cxnSpLocks/>
          </p:cNvCxnSpPr>
          <p:nvPr/>
        </p:nvCxnSpPr>
        <p:spPr>
          <a:xfrm>
            <a:off x="3478528" y="5659282"/>
            <a:ext cx="307323" cy="0"/>
          </a:xfrm>
          <a:prstGeom prst="straightConnector1">
            <a:avLst/>
          </a:prstGeom>
          <a:solidFill>
            <a:schemeClr val="bg1"/>
          </a:solidFill>
          <a:ln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53CFF9-EC3D-F355-7ECB-7841B6CBA215}"/>
              </a:ext>
            </a:extLst>
          </p:cNvPr>
          <p:cNvSpPr/>
          <p:nvPr/>
        </p:nvSpPr>
        <p:spPr>
          <a:xfrm>
            <a:off x="1144230" y="5346374"/>
            <a:ext cx="2334298" cy="685944"/>
          </a:xfrm>
          <a:prstGeom prst="rect">
            <a:avLst/>
          </a:prstGeom>
          <a:solidFill>
            <a:schemeClr val="bg1"/>
          </a:solidFill>
          <a:ln w="317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  <a:cs typeface="+mn-cs"/>
              </a:rPr>
              <a:t>· </a:t>
            </a:r>
            <a:r>
              <a:rPr kumimoji="0" lang="ko-KR" altLang="en-US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  <a:cs typeface="+mn-cs"/>
              </a:rPr>
              <a:t>스토리지 탭에서 암호화되지 않은 볼륨 선택</a:t>
            </a:r>
            <a:endParaRPr kumimoji="0" lang="en-US" altLang="ko-KR" sz="900" b="0" i="0" u="none" strike="noStrike" kern="1200" cap="none" spc="-6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  <a:cs typeface="+mn-cs"/>
              </a:rPr>
              <a:t>· </a:t>
            </a:r>
            <a:r>
              <a:rPr kumimoji="0" lang="ko-KR" altLang="en-US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  <a:cs typeface="+mn-cs"/>
              </a:rPr>
              <a:t>볼륨 </a:t>
            </a:r>
            <a:r>
              <a:rPr kumimoji="0" lang="en-US" altLang="ko-KR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  <a:cs typeface="+mn-cs"/>
              </a:rPr>
              <a:t>&gt; </a:t>
            </a:r>
            <a:r>
              <a:rPr kumimoji="0" lang="ko-KR" altLang="en-US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  <a:cs typeface="+mn-cs"/>
              </a:rPr>
              <a:t>작업에서 </a:t>
            </a:r>
            <a:r>
              <a:rPr kumimoji="0" lang="ko-KR" altLang="en-US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  <a:cs typeface="+mn-cs"/>
              </a:rPr>
              <a:t>스냅샷 생성</a:t>
            </a:r>
            <a:endParaRPr kumimoji="0" lang="en-US" altLang="ko-KR" sz="900" b="1" i="0" u="none" strike="noStrike" kern="1200" cap="none" spc="-6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2DF1D4-6FAE-2E2A-8B3C-0327A2EAEC42}"/>
              </a:ext>
            </a:extLst>
          </p:cNvPr>
          <p:cNvSpPr/>
          <p:nvPr/>
        </p:nvSpPr>
        <p:spPr>
          <a:xfrm>
            <a:off x="1130982" y="5117014"/>
            <a:ext cx="2360793" cy="2293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EC2 </a:t>
            </a:r>
            <a:r>
              <a:rPr kumimoji="0" lang="ko-KR" altLang="en-US" sz="10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인스턴스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D49287-716B-5996-539C-9DF0A06B50D4}"/>
              </a:ext>
            </a:extLst>
          </p:cNvPr>
          <p:cNvSpPr/>
          <p:nvPr/>
        </p:nvSpPr>
        <p:spPr>
          <a:xfrm>
            <a:off x="3853197" y="5346373"/>
            <a:ext cx="1959629" cy="685944"/>
          </a:xfrm>
          <a:prstGeom prst="rect">
            <a:avLst/>
          </a:prstGeom>
          <a:solidFill>
            <a:schemeClr val="bg1"/>
          </a:solidFill>
          <a:ln w="317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· </a:t>
            </a:r>
            <a:r>
              <a:rPr kumimoji="0" lang="ko-KR" altLang="en-US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생성한 스냅샷 선택</a:t>
            </a:r>
            <a:endParaRPr kumimoji="0" lang="en-US" altLang="ko-KR" sz="900" b="0" i="0" u="none" strike="noStrike" kern="1200" cap="none" spc="-6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· </a:t>
            </a:r>
            <a:r>
              <a:rPr kumimoji="0" lang="ko-KR" altLang="en-US" sz="90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작업 </a:t>
            </a:r>
            <a:r>
              <a:rPr kumimoji="0" lang="en-US" altLang="ko-KR" sz="90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&gt; </a:t>
            </a:r>
            <a:r>
              <a:rPr kumimoji="0" lang="ko-KR" altLang="en-US" sz="90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스냅샷 복사 선택</a:t>
            </a:r>
            <a:endParaRPr kumimoji="0" lang="en-US" altLang="ko-KR" sz="900" i="0" u="none" strike="noStrike" kern="1200" cap="none" spc="-6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spc="-60" dirty="0">
                <a:solidFill>
                  <a:srgbClr val="666666"/>
                </a:solidFill>
                <a:latin typeface="+mn-ea"/>
              </a:rPr>
              <a:t>  </a:t>
            </a:r>
            <a:r>
              <a:rPr kumimoji="0" lang="en-US" altLang="ko-KR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ko-KR" altLang="en-US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설정에서 </a:t>
            </a:r>
            <a:r>
              <a:rPr kumimoji="0" lang="en-US" altLang="ko-KR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‘</a:t>
            </a:r>
            <a:r>
              <a:rPr kumimoji="0" lang="ko-KR" altLang="en-US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이 스냅샷 암호화</a:t>
            </a:r>
            <a:r>
              <a:rPr kumimoji="0" lang="en-US" altLang="ko-KR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’</a:t>
            </a:r>
            <a:r>
              <a:rPr kumimoji="0" lang="ko-KR" altLang="en-US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 선택</a:t>
            </a:r>
            <a:r>
              <a:rPr kumimoji="0" lang="en-US" altLang="ko-KR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)</a:t>
            </a:r>
            <a:endParaRPr kumimoji="0" lang="ko-KR" altLang="en-US" sz="900" b="1" i="0" u="none" strike="noStrike" kern="1200" cap="none" spc="-6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F71586-9972-E4B4-A32B-95E9A55B1723}"/>
              </a:ext>
            </a:extLst>
          </p:cNvPr>
          <p:cNvSpPr/>
          <p:nvPr/>
        </p:nvSpPr>
        <p:spPr>
          <a:xfrm>
            <a:off x="3839949" y="5109335"/>
            <a:ext cx="1999547" cy="2370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EBS </a:t>
            </a:r>
            <a:r>
              <a:rPr kumimoji="0" lang="ko-KR" altLang="en-US" sz="10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스냅샷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68462-27BC-A305-A76C-C9864967D1C7}"/>
              </a:ext>
            </a:extLst>
          </p:cNvPr>
          <p:cNvSpPr/>
          <p:nvPr/>
        </p:nvSpPr>
        <p:spPr>
          <a:xfrm>
            <a:off x="6174287" y="5346372"/>
            <a:ext cx="2079625" cy="685944"/>
          </a:xfrm>
          <a:prstGeom prst="rect">
            <a:avLst/>
          </a:prstGeom>
          <a:solidFill>
            <a:schemeClr val="bg1"/>
          </a:solidFill>
          <a:ln w="317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· </a:t>
            </a:r>
            <a:r>
              <a:rPr kumimoji="0" lang="ko-KR" altLang="en-US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복사한 스냅샷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 사용</a:t>
            </a:r>
            <a:r>
              <a:rPr lang="en-US" altLang="ko-KR" sz="900" spc="-60" dirty="0">
                <a:solidFill>
                  <a:srgbClr val="666666"/>
                </a:solidFill>
                <a:latin typeface="+mn-ea"/>
              </a:rPr>
              <a:t>,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 </a:t>
            </a:r>
            <a:r>
              <a:rPr lang="en-US" altLang="ko-KR" sz="900" spc="-60" dirty="0">
                <a:solidFill>
                  <a:srgbClr val="666666"/>
                </a:solidFill>
                <a:latin typeface="+mn-ea"/>
              </a:rPr>
              <a:t>EBS 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볼륨 생성</a:t>
            </a:r>
            <a:endParaRPr lang="en-US" altLang="ko-KR" sz="900" spc="-60" dirty="0">
              <a:solidFill>
                <a:srgbClr val="666666"/>
              </a:solidFill>
              <a:latin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· 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기존 볼륨 분리 및 암호화된 볼륨 연결</a:t>
            </a:r>
            <a:endParaRPr kumimoji="0" lang="ko-KR" altLang="en-US" sz="900" b="1" i="0" u="none" strike="noStrike" kern="1200" cap="none" spc="-6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0A723D-DF9F-9FFF-463C-EE9AA533C913}"/>
              </a:ext>
            </a:extLst>
          </p:cNvPr>
          <p:cNvSpPr/>
          <p:nvPr/>
        </p:nvSpPr>
        <p:spPr>
          <a:xfrm>
            <a:off x="6161039" y="5109334"/>
            <a:ext cx="2108042" cy="2370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20" dirty="0">
                <a:solidFill>
                  <a:prstClr val="white"/>
                </a:solidFill>
                <a:latin typeface="+mn-ea"/>
              </a:rPr>
              <a:t>EBS </a:t>
            </a:r>
            <a:r>
              <a:rPr lang="ko-KR" altLang="en-US" sz="1000" spc="-20" dirty="0">
                <a:solidFill>
                  <a:prstClr val="white"/>
                </a:solidFill>
                <a:latin typeface="+mn-ea"/>
              </a:rPr>
              <a:t>볼륨 및 </a:t>
            </a:r>
            <a:r>
              <a:rPr lang="en-US" altLang="ko-KR" sz="1000" spc="-20" dirty="0">
                <a:solidFill>
                  <a:prstClr val="white"/>
                </a:solidFill>
                <a:latin typeface="+mn-ea"/>
              </a:rPr>
              <a:t>EC2 </a:t>
            </a:r>
            <a:r>
              <a:rPr lang="ko-KR" altLang="en-US" sz="1000" spc="-20" dirty="0">
                <a:solidFill>
                  <a:prstClr val="white"/>
                </a:solidFill>
                <a:latin typeface="+mn-ea"/>
              </a:rPr>
              <a:t>연결</a:t>
            </a:r>
            <a:endParaRPr kumimoji="0" lang="ko-KR" altLang="en-US" sz="1000" b="0" i="0" u="none" strike="noStrike" kern="1200" cap="none" spc="-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21D4ADF-8299-CE7E-4EFD-246E4D1F7480}"/>
              </a:ext>
            </a:extLst>
          </p:cNvPr>
          <p:cNvCxnSpPr>
            <a:cxnSpLocks/>
          </p:cNvCxnSpPr>
          <p:nvPr/>
        </p:nvCxnSpPr>
        <p:spPr>
          <a:xfrm>
            <a:off x="5812826" y="5659282"/>
            <a:ext cx="307323" cy="0"/>
          </a:xfrm>
          <a:prstGeom prst="straightConnector1">
            <a:avLst/>
          </a:prstGeom>
          <a:solidFill>
            <a:schemeClr val="bg1"/>
          </a:solidFill>
          <a:ln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9EB3BDC-ED5C-8DE3-5105-D87D2AE8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00" y="1822540"/>
            <a:ext cx="4934425" cy="258420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57347-4764-6921-5136-CC1601AB211D}"/>
              </a:ext>
            </a:extLst>
          </p:cNvPr>
          <p:cNvSpPr/>
          <p:nvPr/>
        </p:nvSpPr>
        <p:spPr>
          <a:xfrm>
            <a:off x="1003683" y="2531121"/>
            <a:ext cx="1851277" cy="425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81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개요 </a:t>
            </a:r>
            <a:r>
              <a:rPr lang="en-US" altLang="ko-KR" dirty="0">
                <a:latin typeface="+mn-ea"/>
                <a:ea typeface="+mn-ea"/>
              </a:rPr>
              <a:t>| </a:t>
            </a:r>
            <a:r>
              <a:rPr lang="ko-KR" altLang="en-US" dirty="0">
                <a:latin typeface="+mn-ea"/>
                <a:ea typeface="+mn-ea"/>
              </a:rPr>
              <a:t>책임 공유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1277EC-86F3-2030-FF7D-AC8E32D13118}"/>
              </a:ext>
            </a:extLst>
          </p:cNvPr>
          <p:cNvSpPr/>
          <p:nvPr/>
        </p:nvSpPr>
        <p:spPr>
          <a:xfrm>
            <a:off x="453000" y="1560662"/>
            <a:ext cx="9013488" cy="478435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5" name="TextBox 31">
            <a:extLst>
              <a:ext uri="{FF2B5EF4-FFF2-40B4-BE49-F238E27FC236}">
                <a16:creationId xmlns:a16="http://schemas.microsoft.com/office/drawing/2014/main" id="{0A8A7472-83F0-D24E-A52A-25C547C0F493}"/>
              </a:ext>
            </a:extLst>
          </p:cNvPr>
          <p:cNvSpPr txBox="1"/>
          <p:nvPr/>
        </p:nvSpPr>
        <p:spPr>
          <a:xfrm>
            <a:off x="4056389" y="1657562"/>
            <a:ext cx="216822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spc="-60" dirty="0" err="1">
                <a:latin typeface="+mn-ea"/>
                <a:ea typeface="+mn-ea"/>
              </a:rPr>
              <a:t>클라우드</a:t>
            </a:r>
            <a:r>
              <a:rPr lang="ko-KR" altLang="en-US" sz="1600" spc="-60" dirty="0">
                <a:latin typeface="+mn-ea"/>
                <a:ea typeface="+mn-ea"/>
              </a:rPr>
              <a:t> 책임 공유 모델</a:t>
            </a:r>
            <a:endParaRPr lang="en-US" altLang="ko-KR" sz="1600" spc="-60" dirty="0">
              <a:latin typeface="+mn-ea"/>
              <a:ea typeface="+mn-ea"/>
            </a:endParaRPr>
          </a:p>
        </p:txBody>
      </p:sp>
      <p:sp>
        <p:nvSpPr>
          <p:cNvPr id="44" name="텍스트 개체 틀 7"/>
          <p:cNvSpPr>
            <a:spLocks noGrp="1"/>
          </p:cNvSpPr>
          <p:nvPr>
            <p:ph type="body" sz="quarter" idx="4294967295"/>
          </p:nvPr>
        </p:nvSpPr>
        <p:spPr>
          <a:xfrm>
            <a:off x="363413" y="799874"/>
            <a:ext cx="9398957" cy="68655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+mn-ea"/>
              </a:rPr>
              <a:t>클라우드 환경에서 보안은 </a:t>
            </a:r>
            <a:r>
              <a:rPr lang="en-US" altLang="ko-KR" sz="1200" dirty="0" err="1">
                <a:latin typeface="+mn-ea"/>
              </a:rPr>
              <a:t>CSP</a:t>
            </a:r>
            <a:r>
              <a:rPr lang="ko-KR" altLang="en-US" sz="1200" dirty="0">
                <a:latin typeface="+mn-ea"/>
              </a:rPr>
              <a:t>와 사용자의 영역을 나누어 공동 책임지도록  되어 있습니다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dirty="0" err="1">
                <a:latin typeface="+mn-ea"/>
              </a:rPr>
              <a:t>CSP</a:t>
            </a:r>
            <a:r>
              <a:rPr lang="ko-KR" altLang="en-US" sz="1200" dirty="0">
                <a:latin typeface="+mn-ea"/>
              </a:rPr>
              <a:t>는 물리적 보안에 관련된 구성 요소를 책임지지만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고객은 </a:t>
            </a:r>
            <a:r>
              <a:rPr lang="en-US" altLang="ko-KR" sz="1200" dirty="0">
                <a:latin typeface="+mn-ea"/>
              </a:rPr>
              <a:t>OS</a:t>
            </a:r>
            <a:r>
              <a:rPr lang="ko-KR" altLang="en-US" sz="1200" dirty="0">
                <a:latin typeface="+mn-ea"/>
              </a:rPr>
              <a:t>부터 데이터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관리에 이르는 영역에 대한 보안적 책임이 필요합니다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807866" y="2335058"/>
            <a:ext cx="5832000" cy="0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개체 틀 7"/>
          <p:cNvSpPr txBox="1">
            <a:spLocks/>
          </p:cNvSpPr>
          <p:nvPr/>
        </p:nvSpPr>
        <p:spPr>
          <a:xfrm>
            <a:off x="807866" y="2061789"/>
            <a:ext cx="499339" cy="2993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latin typeface="+mn-ea"/>
                <a:ea typeface="+mn-ea"/>
              </a:rPr>
              <a:t>책임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3545094" y="2537512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3545094" y="3164289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3545094" y="3791066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3545094" y="4417843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3545094" y="5044620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3545094" y="5671399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4398534" y="2537512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4398534" y="3164289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4398534" y="3791066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4398534" y="4417843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4398534" y="5044620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4398534" y="5671399"/>
            <a:ext cx="480196" cy="455871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5251974" y="2537512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5251974" y="3164289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5251974" y="5044620"/>
            <a:ext cx="480196" cy="455871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5251974" y="5671399"/>
            <a:ext cx="480196" cy="455871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6105414" y="2537512"/>
            <a:ext cx="480196" cy="4558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6105414" y="3791066"/>
            <a:ext cx="480196" cy="455871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6105414" y="4417843"/>
            <a:ext cx="480196" cy="455871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6105414" y="5044620"/>
            <a:ext cx="480196" cy="455871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3004FBB-647E-4E00-B435-972F28C005F8}"/>
              </a:ext>
            </a:extLst>
          </p:cNvPr>
          <p:cNvSpPr/>
          <p:nvPr/>
        </p:nvSpPr>
        <p:spPr>
          <a:xfrm>
            <a:off x="6105414" y="5671399"/>
            <a:ext cx="480196" cy="455871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텍스트 개체 틀 7"/>
          <p:cNvSpPr txBox="1">
            <a:spLocks/>
          </p:cNvSpPr>
          <p:nvPr/>
        </p:nvSpPr>
        <p:spPr>
          <a:xfrm>
            <a:off x="3365659" y="2035662"/>
            <a:ext cx="870857" cy="2993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err="1">
                <a:latin typeface="+mn-ea"/>
                <a:ea typeface="+mn-ea"/>
              </a:rPr>
              <a:t>OnPrem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76" name="텍스트 개체 틀 7"/>
          <p:cNvSpPr txBox="1">
            <a:spLocks/>
          </p:cNvSpPr>
          <p:nvPr/>
        </p:nvSpPr>
        <p:spPr>
          <a:xfrm>
            <a:off x="4220008" y="2035662"/>
            <a:ext cx="870857" cy="2993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+mn-ea"/>
                <a:ea typeface="+mn-ea"/>
              </a:rPr>
              <a:t>IaaS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77" name="텍스트 개체 틀 7"/>
          <p:cNvSpPr txBox="1">
            <a:spLocks/>
          </p:cNvSpPr>
          <p:nvPr/>
        </p:nvSpPr>
        <p:spPr>
          <a:xfrm>
            <a:off x="5076486" y="2035662"/>
            <a:ext cx="870857" cy="2993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+mn-ea"/>
                <a:ea typeface="+mn-ea"/>
              </a:rPr>
              <a:t>PaaS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78" name="텍스트 개체 틀 7"/>
          <p:cNvSpPr txBox="1">
            <a:spLocks/>
          </p:cNvSpPr>
          <p:nvPr/>
        </p:nvSpPr>
        <p:spPr>
          <a:xfrm>
            <a:off x="5923780" y="2035662"/>
            <a:ext cx="870857" cy="2993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+mn-ea"/>
                <a:ea typeface="+mn-ea"/>
              </a:rPr>
              <a:t>SaaS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79" name="텍스트 개체 틀 7"/>
          <p:cNvSpPr txBox="1">
            <a:spLocks/>
          </p:cNvSpPr>
          <p:nvPr/>
        </p:nvSpPr>
        <p:spPr>
          <a:xfrm>
            <a:off x="821062" y="5495220"/>
            <a:ext cx="2780986" cy="68464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+mn-ea"/>
                <a:ea typeface="+mn-ea"/>
              </a:rPr>
              <a:t>물리적 보안 관리</a:t>
            </a:r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+mn-ea"/>
                <a:ea typeface="+mn-ea"/>
              </a:rPr>
              <a:t>  - </a:t>
            </a:r>
            <a:r>
              <a:rPr lang="ko-KR" altLang="en-US" sz="1100" dirty="0">
                <a:latin typeface="+mn-ea"/>
                <a:ea typeface="+mn-ea"/>
              </a:rPr>
              <a:t>데이터센터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호스트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네트워크 관리 등</a:t>
            </a:r>
            <a:endParaRPr lang="en-US" altLang="ko-KR" sz="1100" dirty="0">
              <a:latin typeface="+mn-ea"/>
              <a:ea typeface="+mn-ea"/>
            </a:endParaRPr>
          </a:p>
        </p:txBody>
      </p:sp>
      <p:sp>
        <p:nvSpPr>
          <p:cNvPr id="80" name="텍스트 개체 틀 7"/>
          <p:cNvSpPr txBox="1">
            <a:spLocks/>
          </p:cNvSpPr>
          <p:nvPr/>
        </p:nvSpPr>
        <p:spPr>
          <a:xfrm>
            <a:off x="821062" y="4930862"/>
            <a:ext cx="2780986" cy="53172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+mn-ea"/>
                <a:ea typeface="+mn-ea"/>
              </a:rPr>
              <a:t>서버 관리 </a:t>
            </a:r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+mn-ea"/>
                <a:ea typeface="+mn-ea"/>
              </a:rPr>
              <a:t>  - OS </a:t>
            </a:r>
            <a:r>
              <a:rPr lang="ko-KR" altLang="en-US" sz="1100" dirty="0">
                <a:latin typeface="+mn-ea"/>
                <a:ea typeface="+mn-ea"/>
              </a:rPr>
              <a:t>설정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보안 패치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업데이트 관리  등 </a:t>
            </a:r>
            <a:endParaRPr lang="en-US" altLang="ko-KR" sz="1100" dirty="0"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51974" y="3813183"/>
            <a:ext cx="527777" cy="665348"/>
            <a:chOff x="6078841" y="3811034"/>
            <a:chExt cx="553940" cy="73559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3004FBB-647E-4E00-B435-972F28C005F8}"/>
                </a:ext>
              </a:extLst>
            </p:cNvPr>
            <p:cNvSpPr/>
            <p:nvPr/>
          </p:nvSpPr>
          <p:spPr>
            <a:xfrm>
              <a:off x="6078841" y="3811034"/>
              <a:ext cx="504000" cy="50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8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1" name="이등변 삼각형 80"/>
            <p:cNvSpPr/>
            <p:nvPr/>
          </p:nvSpPr>
          <p:spPr>
            <a:xfrm rot="8097445">
              <a:off x="6098836" y="4012681"/>
              <a:ext cx="712762" cy="355129"/>
            </a:xfrm>
            <a:prstGeom prst="triangle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2" name="텍스트 개체 틀 7"/>
          <p:cNvSpPr txBox="1">
            <a:spLocks/>
          </p:cNvSpPr>
          <p:nvPr/>
        </p:nvSpPr>
        <p:spPr>
          <a:xfrm>
            <a:off x="821062" y="4304924"/>
            <a:ext cx="2328549" cy="53172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+mn-ea"/>
                <a:ea typeface="+mn-ea"/>
              </a:rPr>
              <a:t>네트워크 관리 </a:t>
            </a:r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+mn-ea"/>
                <a:ea typeface="+mn-ea"/>
              </a:rPr>
              <a:t>  - </a:t>
            </a:r>
            <a:r>
              <a:rPr lang="ko-KR" altLang="en-US" sz="1100" dirty="0">
                <a:latin typeface="+mn-ea"/>
                <a:ea typeface="+mn-ea"/>
              </a:rPr>
              <a:t>방화벽 정책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 err="1">
                <a:latin typeface="+mn-ea"/>
                <a:ea typeface="+mn-ea"/>
              </a:rPr>
              <a:t>서브넷팅</a:t>
            </a:r>
            <a:r>
              <a:rPr lang="ko-KR" altLang="en-US" sz="1100" dirty="0">
                <a:latin typeface="+mn-ea"/>
                <a:ea typeface="+mn-ea"/>
              </a:rPr>
              <a:t> 관리 등</a:t>
            </a:r>
            <a:endParaRPr lang="en-US" altLang="ko-KR" sz="1100" dirty="0">
              <a:latin typeface="+mn-ea"/>
              <a:ea typeface="+mn-ea"/>
            </a:endParaRPr>
          </a:p>
        </p:txBody>
      </p:sp>
      <p:sp>
        <p:nvSpPr>
          <p:cNvPr id="83" name="텍스트 개체 틀 7"/>
          <p:cNvSpPr txBox="1">
            <a:spLocks/>
          </p:cNvSpPr>
          <p:nvPr/>
        </p:nvSpPr>
        <p:spPr>
          <a:xfrm>
            <a:off x="821062" y="2431678"/>
            <a:ext cx="2328549" cy="53172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+mn-ea"/>
                <a:ea typeface="+mn-ea"/>
              </a:rPr>
              <a:t>데이터 관리</a:t>
            </a:r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+mn-ea"/>
                <a:ea typeface="+mn-ea"/>
              </a:rPr>
              <a:t>  - </a:t>
            </a:r>
            <a:r>
              <a:rPr lang="ko-KR" altLang="en-US" sz="1100" dirty="0">
                <a:latin typeface="+mn-ea"/>
                <a:ea typeface="+mn-ea"/>
              </a:rPr>
              <a:t>암호화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백업 관리 등</a:t>
            </a:r>
            <a:endParaRPr lang="en-US" altLang="ko-KR" sz="1100" dirty="0">
              <a:latin typeface="+mn-ea"/>
              <a:ea typeface="+mn-ea"/>
            </a:endParaRPr>
          </a:p>
        </p:txBody>
      </p:sp>
      <p:sp>
        <p:nvSpPr>
          <p:cNvPr id="84" name="텍스트 개체 틀 7"/>
          <p:cNvSpPr txBox="1">
            <a:spLocks/>
          </p:cNvSpPr>
          <p:nvPr/>
        </p:nvSpPr>
        <p:spPr>
          <a:xfrm>
            <a:off x="821062" y="3030945"/>
            <a:ext cx="2916880" cy="53172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+mn-ea"/>
                <a:ea typeface="+mn-ea"/>
              </a:rPr>
              <a:t>사용자</a:t>
            </a:r>
            <a:r>
              <a:rPr lang="en-US" altLang="ko-KR" sz="1100" dirty="0">
                <a:latin typeface="+mn-ea"/>
                <a:ea typeface="+mn-ea"/>
              </a:rPr>
              <a:t>/</a:t>
            </a:r>
            <a:r>
              <a:rPr lang="ko-KR" altLang="en-US" sz="1100" dirty="0">
                <a:latin typeface="+mn-ea"/>
                <a:ea typeface="+mn-ea"/>
              </a:rPr>
              <a:t>인증 관리</a:t>
            </a:r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+mn-ea"/>
                <a:ea typeface="+mn-ea"/>
              </a:rPr>
              <a:t>  - </a:t>
            </a:r>
            <a:r>
              <a:rPr lang="ko-KR" altLang="en-US" sz="1100" dirty="0">
                <a:latin typeface="+mn-ea"/>
                <a:ea typeface="+mn-ea"/>
              </a:rPr>
              <a:t>리소스 접근 제어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사용자 인증 관리 등</a:t>
            </a:r>
            <a:endParaRPr lang="en-US" altLang="ko-KR" sz="1100" dirty="0">
              <a:latin typeface="+mn-ea"/>
              <a:ea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51975" y="4439811"/>
            <a:ext cx="527776" cy="663937"/>
            <a:chOff x="6078841" y="4437811"/>
            <a:chExt cx="553939" cy="73403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3004FBB-647E-4E00-B435-972F28C005F8}"/>
                </a:ext>
              </a:extLst>
            </p:cNvPr>
            <p:cNvSpPr/>
            <p:nvPr/>
          </p:nvSpPr>
          <p:spPr>
            <a:xfrm>
              <a:off x="6078841" y="4437811"/>
              <a:ext cx="504000" cy="50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8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5" name="이등변 삼각형 84"/>
            <p:cNvSpPr/>
            <p:nvPr/>
          </p:nvSpPr>
          <p:spPr>
            <a:xfrm rot="8097445">
              <a:off x="6098835" y="4637898"/>
              <a:ext cx="712762" cy="355129"/>
            </a:xfrm>
            <a:prstGeom prst="triangle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05414" y="3186217"/>
            <a:ext cx="527777" cy="663563"/>
            <a:chOff x="6932281" y="3184257"/>
            <a:chExt cx="553940" cy="73361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3004FBB-647E-4E00-B435-972F28C005F8}"/>
                </a:ext>
              </a:extLst>
            </p:cNvPr>
            <p:cNvSpPr/>
            <p:nvPr/>
          </p:nvSpPr>
          <p:spPr>
            <a:xfrm>
              <a:off x="6932281" y="3184257"/>
              <a:ext cx="504000" cy="50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8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 rot="8097445">
              <a:off x="6952276" y="3383930"/>
              <a:ext cx="712762" cy="355129"/>
            </a:xfrm>
            <a:prstGeom prst="triangle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7" name="텍스트 개체 틀 7"/>
          <p:cNvSpPr txBox="1">
            <a:spLocks/>
          </p:cNvSpPr>
          <p:nvPr/>
        </p:nvSpPr>
        <p:spPr>
          <a:xfrm>
            <a:off x="821062" y="3681606"/>
            <a:ext cx="2567439" cy="53172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+mn-ea"/>
                <a:ea typeface="+mn-ea"/>
              </a:rPr>
              <a:t>애플리케이션 관리</a:t>
            </a:r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+mn-ea"/>
                <a:ea typeface="+mn-ea"/>
              </a:rPr>
              <a:t>  - </a:t>
            </a:r>
            <a:r>
              <a:rPr lang="ko-KR" altLang="en-US" sz="1100" dirty="0" err="1">
                <a:latin typeface="+mn-ea"/>
                <a:ea typeface="+mn-ea"/>
              </a:rPr>
              <a:t>시큐어</a:t>
            </a:r>
            <a:r>
              <a:rPr lang="ko-KR" altLang="en-US" sz="1100" dirty="0">
                <a:latin typeface="+mn-ea"/>
                <a:ea typeface="+mn-ea"/>
              </a:rPr>
              <a:t> 코딩</a:t>
            </a:r>
            <a:r>
              <a:rPr lang="en-US" altLang="ko-KR" sz="1100" dirty="0">
                <a:latin typeface="+mn-ea"/>
                <a:ea typeface="+mn-ea"/>
              </a:rPr>
              <a:t>, Library </a:t>
            </a:r>
            <a:r>
              <a:rPr lang="ko-KR" altLang="en-US" sz="1100" dirty="0">
                <a:latin typeface="+mn-ea"/>
                <a:ea typeface="+mn-ea"/>
              </a:rPr>
              <a:t>관리 등</a:t>
            </a:r>
            <a:endParaRPr lang="en-US" altLang="ko-KR" sz="1100" dirty="0">
              <a:latin typeface="+mn-ea"/>
              <a:ea typeface="+mn-ea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6972378" y="3147305"/>
            <a:ext cx="2680382" cy="2155852"/>
            <a:chOff x="8000240" y="2846572"/>
            <a:chExt cx="3220719" cy="2155852"/>
          </a:xfrm>
        </p:grpSpPr>
        <p:sp>
          <p:nvSpPr>
            <p:cNvPr id="89" name="텍스트 개체 틀 7"/>
            <p:cNvSpPr txBox="1">
              <a:spLocks/>
            </p:cNvSpPr>
            <p:nvPr/>
          </p:nvSpPr>
          <p:spPr>
            <a:xfrm>
              <a:off x="8000240" y="2846572"/>
              <a:ext cx="3220719" cy="1280397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1" hangingPunct="1">
                <a:lnSpc>
                  <a:spcPct val="110000"/>
                </a:lnSpc>
                <a:spcBef>
                  <a:spcPts val="0"/>
                </a:spcBef>
                <a:buFontTx/>
                <a:buNone/>
                <a:defRPr sz="1400" kern="1200" spc="-70" baseline="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0070C0"/>
                  </a:solidFill>
                  <a:latin typeface="+mn-ea"/>
                  <a:ea typeface="+mn-ea"/>
                </a:rPr>
                <a:t>‘</a:t>
              </a:r>
              <a:r>
                <a:rPr lang="ko-KR" altLang="en-US" b="1" dirty="0">
                  <a:solidFill>
                    <a:srgbClr val="0070C0"/>
                  </a:solidFill>
                  <a:latin typeface="+mn-ea"/>
                  <a:ea typeface="+mn-ea"/>
                </a:rPr>
                <a:t>고객</a:t>
              </a:r>
              <a:r>
                <a:rPr lang="en-US" altLang="ko-KR" dirty="0">
                  <a:solidFill>
                    <a:srgbClr val="0070C0"/>
                  </a:solidFill>
                  <a:latin typeface="+mn-ea"/>
                  <a:ea typeface="+mn-ea"/>
                </a:rPr>
                <a:t>’ </a:t>
              </a:r>
              <a:r>
                <a:rPr lang="ko-KR" altLang="en-US" sz="1300" dirty="0">
                  <a:latin typeface="+mn-ea"/>
                  <a:ea typeface="+mn-ea"/>
                </a:rPr>
                <a:t>에게 </a:t>
              </a:r>
              <a:endParaRPr lang="en-US" altLang="ko-KR" sz="1300" dirty="0">
                <a:latin typeface="+mn-ea"/>
                <a:ea typeface="+mn-ea"/>
              </a:endParaRPr>
            </a:p>
            <a:p>
              <a:r>
                <a:rPr lang="ko-KR" altLang="en-US" sz="1300" dirty="0" err="1">
                  <a:latin typeface="+mn-ea"/>
                  <a:ea typeface="+mn-ea"/>
                </a:rPr>
                <a:t>클라우드</a:t>
              </a:r>
              <a:r>
                <a:rPr lang="ko-KR" altLang="en-US" sz="1300" dirty="0">
                  <a:latin typeface="+mn-ea"/>
                  <a:ea typeface="+mn-ea"/>
                </a:rPr>
                <a:t> 보안에 대한 책임이 있음</a:t>
              </a:r>
              <a:endParaRPr lang="en-US" altLang="ko-KR" sz="1300" dirty="0">
                <a:latin typeface="+mn-ea"/>
                <a:ea typeface="+mn-ea"/>
              </a:endParaRPr>
            </a:p>
          </p:txBody>
        </p:sp>
        <p:sp>
          <p:nvSpPr>
            <p:cNvPr id="90" name="텍스트 개체 틀 7"/>
            <p:cNvSpPr txBox="1">
              <a:spLocks/>
            </p:cNvSpPr>
            <p:nvPr/>
          </p:nvSpPr>
          <p:spPr>
            <a:xfrm>
              <a:off x="8000240" y="3722027"/>
              <a:ext cx="3220719" cy="1280397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1" hangingPunct="1">
                <a:lnSpc>
                  <a:spcPct val="110000"/>
                </a:lnSpc>
                <a:spcBef>
                  <a:spcPts val="0"/>
                </a:spcBef>
                <a:buFontTx/>
                <a:buNone/>
                <a:defRPr sz="1400" kern="1200" spc="-70" baseline="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666666"/>
                  </a:solidFill>
                  <a:latin typeface="+mn-ea"/>
                  <a:ea typeface="+mn-ea"/>
                </a:rPr>
                <a:t>‘</a:t>
              </a:r>
              <a:r>
                <a:rPr lang="en-US" altLang="ko-KR" b="1" dirty="0">
                  <a:solidFill>
                    <a:srgbClr val="666666"/>
                  </a:solidFill>
                  <a:latin typeface="+mn-ea"/>
                  <a:ea typeface="+mn-ea"/>
                </a:rPr>
                <a:t>CSP</a:t>
              </a:r>
              <a:r>
                <a:rPr lang="en-US" altLang="ko-KR" dirty="0">
                  <a:solidFill>
                    <a:srgbClr val="666666"/>
                  </a:solidFill>
                  <a:latin typeface="+mn-ea"/>
                  <a:ea typeface="+mn-ea"/>
                </a:rPr>
                <a:t>’ </a:t>
              </a:r>
              <a:r>
                <a:rPr lang="ko-KR" altLang="en-US" sz="1300" dirty="0">
                  <a:latin typeface="+mn-ea"/>
                  <a:ea typeface="+mn-ea"/>
                </a:rPr>
                <a:t>에게 </a:t>
              </a:r>
              <a:endParaRPr lang="en-US" altLang="ko-KR" sz="1300" dirty="0">
                <a:latin typeface="+mn-ea"/>
                <a:ea typeface="+mn-ea"/>
              </a:endParaRPr>
            </a:p>
            <a:p>
              <a:r>
                <a:rPr lang="ko-KR" altLang="en-US" sz="1300" dirty="0" err="1">
                  <a:latin typeface="+mn-ea"/>
                  <a:ea typeface="+mn-ea"/>
                </a:rPr>
                <a:t>클라우드</a:t>
              </a:r>
              <a:r>
                <a:rPr lang="ko-KR" altLang="en-US" sz="1300" dirty="0">
                  <a:latin typeface="+mn-ea"/>
                  <a:ea typeface="+mn-ea"/>
                </a:rPr>
                <a:t> 보안에 대한 책임이 있음</a:t>
              </a:r>
              <a:endParaRPr lang="en-US" altLang="ko-KR" sz="1300" dirty="0">
                <a:latin typeface="+mn-ea"/>
                <a:ea typeface="+mn-ea"/>
              </a:endParaRPr>
            </a:p>
          </p:txBody>
        </p:sp>
      </p:grpSp>
      <p:sp>
        <p:nvSpPr>
          <p:cNvPr id="91" name="직사각형 90"/>
          <p:cNvSpPr/>
          <p:nvPr/>
        </p:nvSpPr>
        <p:spPr>
          <a:xfrm>
            <a:off x="4210922" y="1999231"/>
            <a:ext cx="2539492" cy="428483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3712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42" y="2200480"/>
            <a:ext cx="8172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spc="-100" dirty="0">
                <a:solidFill>
                  <a:prstClr val="white"/>
                </a:solidFill>
                <a:latin typeface="+mn-ea"/>
              </a:rPr>
              <a:t>진단 결과 상세 </a:t>
            </a:r>
            <a:r>
              <a:rPr lang="en-US" altLang="ko-KR" sz="4000" spc="-100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데이터베이스</a:t>
            </a:r>
            <a:r>
              <a:rPr lang="en-US" altLang="ko-KR" sz="4000" spc="-100" dirty="0">
                <a:solidFill>
                  <a:prstClr val="white"/>
                </a:solidFill>
                <a:latin typeface="+mj-ea"/>
                <a:ea typeface="+mj-ea"/>
              </a:rPr>
              <a:t> </a:t>
            </a:r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보안</a:t>
            </a:r>
            <a:r>
              <a:rPr lang="en-US" altLang="ko-KR" sz="4000" spc="-100" dirty="0">
                <a:solidFill>
                  <a:prstClr val="white"/>
                </a:solidFill>
                <a:latin typeface="+mj-ea"/>
                <a:ea typeface="+mj-ea"/>
              </a:rPr>
              <a:t>)</a:t>
            </a:r>
            <a:endParaRPr lang="ko-KR" altLang="en-US" sz="4000" spc="-1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07B3E-FCA4-32AF-6E9B-7848E344E9A8}"/>
              </a:ext>
            </a:extLst>
          </p:cNvPr>
          <p:cNvSpPr/>
          <p:nvPr/>
        </p:nvSpPr>
        <p:spPr>
          <a:xfrm>
            <a:off x="957600" y="3613780"/>
            <a:ext cx="7211040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4.6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  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RDS DB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인스턴스에 스토리지 암호화가 활성화 되어 있는지 확인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8877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데이터베이스 보안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4.6 DB </a:t>
            </a:r>
            <a:r>
              <a:rPr lang="ko-KR" altLang="en-US" dirty="0">
                <a:latin typeface="맑은 고딕"/>
                <a:ea typeface="맑은 고딕"/>
              </a:rPr>
              <a:t>인스턴스에 스토리지 암호화가 활성화되어 있는지 확인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0402"/>
            <a:ext cx="64420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DB </a:t>
            </a:r>
            <a:r>
              <a:rPr lang="ko-KR" altLang="en-US" sz="1200" spc="-60" dirty="0">
                <a:latin typeface="+mn-ea"/>
              </a:rPr>
              <a:t>암호화 활성화가 되어 있을 경우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DB </a:t>
            </a:r>
            <a:r>
              <a:rPr lang="ko-KR" altLang="en-US" sz="1200" spc="-60" dirty="0">
                <a:latin typeface="+mn-ea"/>
              </a:rPr>
              <a:t>암호화 활성화가 되어 있지 않은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801530"/>
            <a:ext cx="4854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2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DocumentDB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>
                <a:latin typeface="+mn-ea"/>
              </a:rPr>
              <a:t>클러스터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암호화됨</a:t>
            </a:r>
            <a:r>
              <a:rPr lang="ko-KR" altLang="en-US" sz="1000" dirty="0">
                <a:latin typeface="+mn-ea"/>
              </a:rPr>
              <a:t> ‘</a:t>
            </a:r>
            <a:r>
              <a:rPr lang="ko-KR" altLang="en-US" sz="1000" dirty="0" err="1">
                <a:latin typeface="+mn-ea"/>
              </a:rPr>
              <a:t>아니요’로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필터링</a:t>
            </a:r>
            <a:endParaRPr lang="ko-KR" altLang="en-US" sz="1000" dirty="0"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AECECF-C16E-1D46-3FF4-3D062FBE3BA5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C440781-39B1-341B-FB5B-44073D48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413300"/>
            <a:ext cx="8318377" cy="15364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6174C47-BC02-42D0-E31A-4E8BB11090FB}"/>
              </a:ext>
            </a:extLst>
          </p:cNvPr>
          <p:cNvSpPr/>
          <p:nvPr/>
        </p:nvSpPr>
        <p:spPr>
          <a:xfrm>
            <a:off x="7918882" y="3184493"/>
            <a:ext cx="1120343" cy="726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5AB74-67F8-8B9E-EFB1-A2CDA6D957D6}"/>
              </a:ext>
            </a:extLst>
          </p:cNvPr>
          <p:cNvSpPr txBox="1"/>
          <p:nvPr/>
        </p:nvSpPr>
        <p:spPr>
          <a:xfrm>
            <a:off x="627749" y="4091123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   ※ </a:t>
            </a:r>
            <a:r>
              <a:rPr lang="en-US" altLang="ko-KR" sz="1000" dirty="0" err="1">
                <a:latin typeface="+mn-ea"/>
              </a:rPr>
              <a:t>DocumentDB</a:t>
            </a:r>
            <a:r>
              <a:rPr lang="ko-KR" altLang="en-US" sz="1000" dirty="0">
                <a:latin typeface="+mn-ea"/>
              </a:rPr>
              <a:t>에 대한 접근 권한이 없어 </a:t>
            </a:r>
            <a:r>
              <a:rPr lang="en-US" altLang="ko-KR" sz="1000" dirty="0">
                <a:latin typeface="+mn-ea"/>
              </a:rPr>
              <a:t>Config </a:t>
            </a:r>
            <a:r>
              <a:rPr lang="ko-KR" altLang="en-US" sz="1000" dirty="0">
                <a:latin typeface="+mn-ea"/>
              </a:rPr>
              <a:t>점검 결과로 대체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7F78C6-D023-9CFE-4298-7822D039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14" y="4407454"/>
            <a:ext cx="7044431" cy="131463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0409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67496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RDS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DocumentDB</a:t>
            </a:r>
            <a:r>
              <a:rPr lang="en-US" altLang="ko-KR" sz="1000" dirty="0">
                <a:latin typeface="+mn-ea"/>
              </a:rPr>
              <a:t>) &gt; </a:t>
            </a:r>
            <a:r>
              <a:rPr lang="ko-KR" altLang="en-US" sz="1000" dirty="0">
                <a:latin typeface="+mn-ea"/>
              </a:rPr>
              <a:t>데이터베이스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클러스터</a:t>
            </a:r>
            <a:r>
              <a:rPr lang="en-US" altLang="ko-KR" sz="1000" dirty="0">
                <a:latin typeface="+mn-ea"/>
              </a:rPr>
              <a:t>) </a:t>
            </a:r>
            <a:r>
              <a:rPr lang="ko-KR" altLang="en-US" sz="1000" dirty="0">
                <a:latin typeface="+mn-ea"/>
              </a:rPr>
              <a:t>생성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추가 구성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고급 설정</a:t>
            </a:r>
            <a:r>
              <a:rPr lang="en-US" altLang="ko-KR" sz="1000" dirty="0">
                <a:latin typeface="+mn-ea"/>
              </a:rPr>
              <a:t>) </a:t>
            </a:r>
            <a:r>
              <a:rPr lang="ko-KR" altLang="en-US" sz="1000" dirty="0">
                <a:latin typeface="+mn-ea"/>
              </a:rPr>
              <a:t>표시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암호화 ‘활성화’ 적용 </a:t>
            </a:r>
            <a:r>
              <a:rPr lang="en-US" altLang="ko-KR" sz="1000" dirty="0">
                <a:latin typeface="+mn-ea"/>
              </a:rPr>
              <a:t> 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17C1C-481D-3376-DF21-93FD9FE9712E}"/>
              </a:ext>
            </a:extLst>
          </p:cNvPr>
          <p:cNvSpPr txBox="1"/>
          <p:nvPr/>
        </p:nvSpPr>
        <p:spPr>
          <a:xfrm>
            <a:off x="630957" y="3782690"/>
            <a:ext cx="8465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암호화 ‘</a:t>
            </a:r>
            <a:r>
              <a:rPr lang="ko-KR" altLang="en-US" sz="1000" dirty="0" err="1">
                <a:latin typeface="+mn-ea"/>
              </a:rPr>
              <a:t>활성화’는</a:t>
            </a:r>
            <a:r>
              <a:rPr lang="ko-KR" altLang="en-US" sz="1000" dirty="0">
                <a:latin typeface="+mn-ea"/>
              </a:rPr>
              <a:t> 신규 생성되는 리소스에만 적용되기에 다음 절차를 통해 암호화되지 않은 </a:t>
            </a:r>
            <a:r>
              <a:rPr lang="en-US" altLang="ko-KR" sz="1000" dirty="0" err="1">
                <a:latin typeface="+mn-ea"/>
              </a:rPr>
              <a:t>RDS</a:t>
            </a:r>
            <a:r>
              <a:rPr lang="ko-KR" altLang="en-US" sz="1000" dirty="0">
                <a:latin typeface="+mn-ea"/>
              </a:rPr>
              <a:t>에 암호화 적용 방안 검토 및 적용 필요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 (</a:t>
            </a:r>
            <a:r>
              <a:rPr lang="en-US" altLang="ko-KR" sz="1000" dirty="0" err="1">
                <a:latin typeface="+mn-ea"/>
              </a:rPr>
              <a:t>DocumentDB</a:t>
            </a:r>
            <a:r>
              <a:rPr lang="ko-KR" altLang="en-US" sz="1000" dirty="0">
                <a:latin typeface="+mn-ea"/>
              </a:rPr>
              <a:t>는 스냅샷 복사를 통한 암호화를 지원하지 않으므로 구축 초기에 암호화 클러스터를 생성하거나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데이터를 이전하는 방식으로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 </a:t>
            </a:r>
            <a:r>
              <a:rPr lang="ko-KR" altLang="en-US" sz="1000" dirty="0">
                <a:latin typeface="+mn-ea"/>
              </a:rPr>
              <a:t>진행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필요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4.6 DB </a:t>
            </a:r>
            <a:r>
              <a:rPr lang="ko-KR" altLang="en-US" dirty="0">
                <a:latin typeface="맑은 고딕"/>
                <a:ea typeface="맑은 고딕"/>
              </a:rPr>
              <a:t>인스턴스에 스토리지 암호화가 활성화되어 있는지 확인</a:t>
            </a:r>
          </a:p>
        </p:txBody>
      </p:sp>
      <p:sp>
        <p:nvSpPr>
          <p:cNvPr id="25" name="AutoShape 84">
            <a:extLst>
              <a:ext uri="{FF2B5EF4-FFF2-40B4-BE49-F238E27FC236}">
                <a16:creationId xmlns:a16="http://schemas.microsoft.com/office/drawing/2014/main" id="{6CF40B6B-175E-BFAF-2DC3-A07D541E5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78" y="3348410"/>
            <a:ext cx="6192772" cy="158353"/>
          </a:xfrm>
          <a:prstGeom prst="roundRect">
            <a:avLst>
              <a:gd name="adj" fmla="val 5042"/>
            </a:avLst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>
              <a:buClr>
                <a:schemeClr val="tx1">
                  <a:lumMod val="50000"/>
                  <a:lumOff val="50000"/>
                </a:schemeClr>
              </a:buClr>
              <a:tabLst>
                <a:tab pos="1268271" algn="l"/>
              </a:tabLst>
            </a:pPr>
            <a:r>
              <a:rPr lang="en-US" altLang="ko-KR" sz="1000" spc="-60" dirty="0">
                <a:latin typeface="+mn-ea"/>
              </a:rPr>
              <a:t>※ </a:t>
            </a:r>
            <a:r>
              <a:rPr lang="ko-KR" altLang="en-US" sz="1000" spc="-60" dirty="0">
                <a:latin typeface="+mn-ea"/>
              </a:rPr>
              <a:t>좌측은 </a:t>
            </a:r>
            <a:r>
              <a:rPr lang="en-US" altLang="ko-KR" sz="1000" spc="-60" dirty="0" err="1">
                <a:latin typeface="+mn-ea"/>
              </a:rPr>
              <a:t>DocumentDB</a:t>
            </a:r>
            <a:r>
              <a:rPr lang="en-US" altLang="ko-KR" sz="1000" spc="-60" dirty="0">
                <a:latin typeface="+mn-ea"/>
              </a:rPr>
              <a:t> </a:t>
            </a:r>
            <a:r>
              <a:rPr lang="ko-KR" altLang="en-US" sz="1000" spc="-60" dirty="0">
                <a:latin typeface="+mn-ea"/>
              </a:rPr>
              <a:t>클러스터</a:t>
            </a:r>
            <a:r>
              <a:rPr lang="en-US" altLang="ko-KR" sz="1000" spc="-60" dirty="0">
                <a:latin typeface="+mn-ea"/>
              </a:rPr>
              <a:t>, </a:t>
            </a:r>
            <a:r>
              <a:rPr lang="ko-KR" altLang="en-US" sz="1000" spc="-60" dirty="0">
                <a:latin typeface="+mn-ea"/>
              </a:rPr>
              <a:t>우측은 </a:t>
            </a:r>
            <a:r>
              <a:rPr lang="en-US" altLang="ko-KR" sz="1000" spc="-60" dirty="0" err="1">
                <a:latin typeface="+mn-ea"/>
              </a:rPr>
              <a:t>RDS</a:t>
            </a:r>
            <a:r>
              <a:rPr lang="en-US" altLang="ko-KR" sz="1000" spc="-60" dirty="0">
                <a:latin typeface="+mn-ea"/>
              </a:rPr>
              <a:t> </a:t>
            </a:r>
            <a:r>
              <a:rPr lang="ko-KR" altLang="en-US" sz="1000" spc="-60" dirty="0">
                <a:latin typeface="+mn-ea"/>
              </a:rPr>
              <a:t>데이터베이스에서 각각 암호화 적용 방법 설명</a:t>
            </a:r>
            <a:endParaRPr lang="en-US" altLang="ko-KR" sz="1000" spc="-60" dirty="0"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873" y="1685173"/>
            <a:ext cx="4361666" cy="11437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7" y="1688234"/>
            <a:ext cx="3873995" cy="15733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923834" y="2087319"/>
            <a:ext cx="1257391" cy="6402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4873973" y="1936949"/>
            <a:ext cx="4289077" cy="412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3270B6-EB0F-C616-9E77-A8ABC5A12FA9}"/>
              </a:ext>
            </a:extLst>
          </p:cNvPr>
          <p:cNvCxnSpPr>
            <a:cxnSpLocks/>
          </p:cNvCxnSpPr>
          <p:nvPr/>
        </p:nvCxnSpPr>
        <p:spPr>
          <a:xfrm>
            <a:off x="3803484" y="5155643"/>
            <a:ext cx="307323" cy="0"/>
          </a:xfrm>
          <a:prstGeom prst="straightConnector1">
            <a:avLst/>
          </a:prstGeom>
          <a:solidFill>
            <a:schemeClr val="bg1"/>
          </a:solidFill>
          <a:ln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53CFF9-EC3D-F355-7ECB-7841B6CBA215}"/>
              </a:ext>
            </a:extLst>
          </p:cNvPr>
          <p:cNvSpPr/>
          <p:nvPr/>
        </p:nvSpPr>
        <p:spPr>
          <a:xfrm>
            <a:off x="1301184" y="4842735"/>
            <a:ext cx="2502300" cy="685944"/>
          </a:xfrm>
          <a:prstGeom prst="rect">
            <a:avLst/>
          </a:prstGeom>
          <a:solidFill>
            <a:schemeClr val="bg1"/>
          </a:solidFill>
          <a:ln w="317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· </a:t>
            </a:r>
            <a:r>
              <a:rPr lang="en-US" altLang="ko-KR" sz="900" spc="-60" dirty="0">
                <a:solidFill>
                  <a:srgbClr val="666666"/>
                </a:solidFill>
                <a:latin typeface="+mn-ea"/>
              </a:rPr>
              <a:t>RDS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 </a:t>
            </a:r>
            <a:r>
              <a:rPr lang="en-US" altLang="ko-KR" sz="900" spc="-60" dirty="0">
                <a:solidFill>
                  <a:srgbClr val="666666"/>
                </a:solidFill>
                <a:latin typeface="+mn-ea"/>
              </a:rPr>
              <a:t>&gt; 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스냅샷 생성 </a:t>
            </a:r>
            <a:r>
              <a:rPr lang="en-US" altLang="ko-KR" sz="900" spc="-60" dirty="0">
                <a:solidFill>
                  <a:srgbClr val="666666"/>
                </a:solidFill>
                <a:latin typeface="+mn-ea"/>
              </a:rPr>
              <a:t>&gt;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 </a:t>
            </a:r>
            <a:r>
              <a:rPr lang="en-US" altLang="ko-KR" sz="900" spc="-60" dirty="0">
                <a:solidFill>
                  <a:srgbClr val="666666"/>
                </a:solidFill>
                <a:latin typeface="+mn-ea"/>
              </a:rPr>
              <a:t>DB 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인스턴스 선택 </a:t>
            </a:r>
            <a:r>
              <a:rPr lang="en-US" altLang="ko-KR" sz="900" spc="-60" dirty="0">
                <a:solidFill>
                  <a:srgbClr val="666666"/>
                </a:solidFill>
                <a:latin typeface="+mn-ea"/>
              </a:rPr>
              <a:t>&gt; 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생성</a:t>
            </a:r>
            <a:endParaRPr kumimoji="0" lang="en-US" altLang="ko-KR" sz="900" b="0" i="0" u="none" strike="noStrike" kern="1200" cap="none" spc="-6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2DF1D4-6FAE-2E2A-8B3C-0327A2EAEC42}"/>
              </a:ext>
            </a:extLst>
          </p:cNvPr>
          <p:cNvSpPr/>
          <p:nvPr/>
        </p:nvSpPr>
        <p:spPr>
          <a:xfrm>
            <a:off x="1283653" y="4613375"/>
            <a:ext cx="2533078" cy="2370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RDS </a:t>
            </a:r>
            <a:r>
              <a:rPr kumimoji="0" lang="ko-KR" altLang="en-US" sz="10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스냅샷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D49287-716B-5996-539C-9DF0A06B50D4}"/>
              </a:ext>
            </a:extLst>
          </p:cNvPr>
          <p:cNvSpPr/>
          <p:nvPr/>
        </p:nvSpPr>
        <p:spPr>
          <a:xfrm>
            <a:off x="4178153" y="4842734"/>
            <a:ext cx="1959629" cy="685944"/>
          </a:xfrm>
          <a:prstGeom prst="rect">
            <a:avLst/>
          </a:prstGeom>
          <a:solidFill>
            <a:schemeClr val="bg1"/>
          </a:solidFill>
          <a:ln w="317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· </a:t>
            </a:r>
            <a:r>
              <a:rPr lang="ko-KR" altLang="en-US" sz="900" spc="-60" dirty="0" err="1">
                <a:solidFill>
                  <a:srgbClr val="666666"/>
                </a:solidFill>
                <a:latin typeface="+mn-ea"/>
              </a:rPr>
              <a:t>스</a:t>
            </a:r>
            <a:r>
              <a:rPr kumimoji="0" lang="ko-KR" altLang="en-US" sz="900" b="0" i="0" u="none" strike="noStrike" kern="1200" cap="none" spc="-6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냅샷</a:t>
            </a:r>
            <a:r>
              <a:rPr kumimoji="0" lang="ko-KR" altLang="en-US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 선택</a:t>
            </a:r>
            <a:r>
              <a:rPr lang="en-US" altLang="ko-KR" sz="900" spc="-60" dirty="0">
                <a:solidFill>
                  <a:srgbClr val="666666"/>
                </a:solidFill>
                <a:latin typeface="+mn-ea"/>
              </a:rPr>
              <a:t> </a:t>
            </a:r>
            <a:r>
              <a:rPr kumimoji="0" lang="en-US" altLang="ko-KR" sz="90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&gt; </a:t>
            </a:r>
            <a:r>
              <a:rPr kumimoji="0" lang="ko-KR" altLang="en-US" sz="90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스냅샷 복사 선택</a:t>
            </a:r>
            <a:endParaRPr kumimoji="0" lang="en-US" altLang="ko-KR" sz="900" i="0" u="none" strike="noStrike" kern="1200" cap="none" spc="-6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spc="-60" dirty="0">
                <a:solidFill>
                  <a:srgbClr val="666666"/>
                </a:solidFill>
                <a:latin typeface="+mn-ea"/>
              </a:rPr>
              <a:t>  </a:t>
            </a:r>
            <a:r>
              <a:rPr kumimoji="0" lang="en-US" altLang="ko-KR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ko-KR" altLang="en-US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설정에서 </a:t>
            </a:r>
            <a:r>
              <a:rPr kumimoji="0" lang="en-US" altLang="ko-KR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‘</a:t>
            </a:r>
            <a:r>
              <a:rPr kumimoji="0" lang="ko-KR" altLang="en-US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암호화 구성</a:t>
            </a:r>
            <a:r>
              <a:rPr kumimoji="0" lang="en-US" altLang="ko-KR" sz="900" b="1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)</a:t>
            </a:r>
            <a:endParaRPr kumimoji="0" lang="ko-KR" altLang="en-US" sz="900" b="1" i="0" u="none" strike="noStrike" kern="1200" cap="none" spc="-6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5F71586-9972-E4B4-A32B-95E9A55B1723}"/>
              </a:ext>
            </a:extLst>
          </p:cNvPr>
          <p:cNvSpPr/>
          <p:nvPr/>
        </p:nvSpPr>
        <p:spPr>
          <a:xfrm>
            <a:off x="4164905" y="4605696"/>
            <a:ext cx="1999547" cy="2370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스냅샷 복사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868462-27BC-A305-A76C-C9864967D1C7}"/>
              </a:ext>
            </a:extLst>
          </p:cNvPr>
          <p:cNvSpPr/>
          <p:nvPr/>
        </p:nvSpPr>
        <p:spPr>
          <a:xfrm>
            <a:off x="6499243" y="4842733"/>
            <a:ext cx="2188120" cy="685944"/>
          </a:xfrm>
          <a:prstGeom prst="rect">
            <a:avLst/>
          </a:prstGeom>
          <a:solidFill>
            <a:schemeClr val="bg1"/>
          </a:solidFill>
          <a:ln w="317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· </a:t>
            </a:r>
            <a:r>
              <a:rPr kumimoji="0" lang="ko-KR" altLang="en-US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복사한 스냅샷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 사용</a:t>
            </a:r>
            <a:r>
              <a:rPr lang="en-US" altLang="ko-KR" sz="900" spc="-60" dirty="0">
                <a:solidFill>
                  <a:srgbClr val="666666"/>
                </a:solidFill>
                <a:latin typeface="+mn-ea"/>
              </a:rPr>
              <a:t>,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 </a:t>
            </a:r>
            <a:r>
              <a:rPr lang="en-US" altLang="ko-KR" sz="900" spc="-60" dirty="0">
                <a:solidFill>
                  <a:srgbClr val="666666"/>
                </a:solidFill>
                <a:latin typeface="+mn-ea"/>
              </a:rPr>
              <a:t>RDS 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인스턴스 복원</a:t>
            </a:r>
            <a:endParaRPr lang="en-US" altLang="ko-KR" sz="900" spc="-60" dirty="0">
              <a:solidFill>
                <a:srgbClr val="666666"/>
              </a:solidFill>
              <a:latin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6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</a:rPr>
              <a:t>· 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기존 </a:t>
            </a:r>
            <a:r>
              <a:rPr lang="en-US" altLang="ko-KR" sz="900" spc="-60" dirty="0">
                <a:solidFill>
                  <a:srgbClr val="666666"/>
                </a:solidFill>
                <a:latin typeface="+mn-ea"/>
              </a:rPr>
              <a:t>DB </a:t>
            </a:r>
            <a:r>
              <a:rPr lang="ko-KR" altLang="en-US" sz="900" spc="-60" dirty="0">
                <a:solidFill>
                  <a:srgbClr val="666666"/>
                </a:solidFill>
                <a:latin typeface="+mn-ea"/>
              </a:rPr>
              <a:t>인스턴스 교체</a:t>
            </a:r>
            <a:endParaRPr kumimoji="0" lang="ko-KR" altLang="en-US" sz="900" b="1" i="0" u="none" strike="noStrike" kern="1200" cap="none" spc="-6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0A723D-DF9F-9FFF-463C-EE9AA533C913}"/>
              </a:ext>
            </a:extLst>
          </p:cNvPr>
          <p:cNvSpPr/>
          <p:nvPr/>
        </p:nvSpPr>
        <p:spPr>
          <a:xfrm>
            <a:off x="6485994" y="4605695"/>
            <a:ext cx="2214459" cy="2370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20" dirty="0">
                <a:solidFill>
                  <a:prstClr val="white"/>
                </a:solidFill>
                <a:latin typeface="+mn-ea"/>
              </a:rPr>
              <a:t>복구 및 </a:t>
            </a:r>
            <a:r>
              <a:rPr lang="en-US" altLang="ko-KR" sz="1000" spc="-20" dirty="0">
                <a:solidFill>
                  <a:prstClr val="white"/>
                </a:solidFill>
                <a:latin typeface="+mn-ea"/>
              </a:rPr>
              <a:t>RDS </a:t>
            </a:r>
            <a:r>
              <a:rPr lang="ko-KR" altLang="en-US" sz="1000" spc="-20" dirty="0">
                <a:solidFill>
                  <a:prstClr val="white"/>
                </a:solidFill>
                <a:latin typeface="+mn-ea"/>
              </a:rPr>
              <a:t>인스턴스 교체</a:t>
            </a:r>
            <a:endParaRPr kumimoji="0" lang="ko-KR" altLang="en-US" sz="1000" b="0" i="0" u="none" strike="noStrike" kern="1200" cap="none" spc="-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21D4ADF-8299-CE7E-4EFD-246E4D1F7480}"/>
              </a:ext>
            </a:extLst>
          </p:cNvPr>
          <p:cNvCxnSpPr>
            <a:cxnSpLocks/>
          </p:cNvCxnSpPr>
          <p:nvPr/>
        </p:nvCxnSpPr>
        <p:spPr>
          <a:xfrm>
            <a:off x="6137782" y="5155643"/>
            <a:ext cx="307323" cy="0"/>
          </a:xfrm>
          <a:prstGeom prst="straightConnector1">
            <a:avLst/>
          </a:prstGeom>
          <a:solidFill>
            <a:schemeClr val="bg1"/>
          </a:solidFill>
          <a:ln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데이터베이스 보안</a:t>
            </a:r>
          </a:p>
        </p:txBody>
      </p:sp>
    </p:spTree>
    <p:extLst>
      <p:ext uri="{BB962C8B-B14F-4D97-AF65-F5344CB8AC3E}">
        <p14:creationId xmlns:p14="http://schemas.microsoft.com/office/powerpoint/2010/main" val="675603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42" y="2200480"/>
            <a:ext cx="717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spc="-100" dirty="0">
                <a:solidFill>
                  <a:prstClr val="white"/>
                </a:solidFill>
                <a:latin typeface="+mn-ea"/>
              </a:rPr>
              <a:t>진단 결과 상세 </a:t>
            </a:r>
            <a:r>
              <a:rPr lang="en-US" altLang="ko-KR" sz="4000" spc="-100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스토리지</a:t>
            </a:r>
            <a:r>
              <a:rPr lang="en-US" altLang="ko-KR" sz="4000" spc="-100" dirty="0">
                <a:solidFill>
                  <a:prstClr val="white"/>
                </a:solidFill>
                <a:latin typeface="+mj-ea"/>
                <a:ea typeface="+mj-ea"/>
              </a:rPr>
              <a:t> </a:t>
            </a:r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보안</a:t>
            </a:r>
            <a:r>
              <a:rPr lang="en-US" altLang="ko-KR" sz="4000" spc="-100" dirty="0">
                <a:solidFill>
                  <a:prstClr val="white"/>
                </a:solidFill>
                <a:latin typeface="+mj-ea"/>
                <a:ea typeface="+mj-ea"/>
              </a:rPr>
              <a:t>)</a:t>
            </a:r>
            <a:endParaRPr lang="ko-KR" altLang="en-US" sz="4000" spc="-1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07B3E-FCA4-32AF-6E9B-7848E344E9A8}"/>
              </a:ext>
            </a:extLst>
          </p:cNvPr>
          <p:cNvSpPr/>
          <p:nvPr/>
        </p:nvSpPr>
        <p:spPr>
          <a:xfrm>
            <a:off x="957600" y="3613780"/>
            <a:ext cx="5971520" cy="1084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5.1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  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S3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버킷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SSL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통신 강제화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5.4   </a:t>
            </a:r>
            <a:r>
              <a:rPr lang="en-US" altLang="ko-KR" sz="1600" spc="-100" dirty="0" err="1">
                <a:solidFill>
                  <a:prstClr val="white"/>
                </a:solidFill>
                <a:latin typeface="+mn-ea"/>
              </a:rPr>
              <a:t>S3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버킷 퍼블릭 액세스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읽기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)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허용 여부 점검</a:t>
            </a:r>
          </a:p>
          <a:p>
            <a:pPr lvl="0">
              <a:lnSpc>
                <a:spcPct val="140000"/>
              </a:lnSpc>
            </a:pP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9258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스토리지 보안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5.1 </a:t>
            </a:r>
            <a:r>
              <a:rPr lang="en-US" altLang="ko-KR" dirty="0" err="1">
                <a:latin typeface="맑은 고딕"/>
                <a:ea typeface="맑은 고딕"/>
              </a:rPr>
              <a:t>S3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버킷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SSL </a:t>
            </a:r>
            <a:r>
              <a:rPr lang="ko-KR" altLang="en-US" dirty="0">
                <a:latin typeface="맑은 고딕"/>
                <a:ea typeface="맑은 고딕"/>
              </a:rPr>
              <a:t>통신 강제화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0402"/>
            <a:ext cx="6442037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S3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 err="1">
                <a:latin typeface="+mn-ea"/>
              </a:rPr>
              <a:t>버킷</a:t>
            </a:r>
            <a:r>
              <a:rPr lang="ko-KR" altLang="en-US" sz="1200" spc="-60" dirty="0">
                <a:latin typeface="+mn-ea"/>
              </a:rPr>
              <a:t> 정책이 </a:t>
            </a:r>
            <a:r>
              <a:rPr lang="en-US" altLang="ko-KR" sz="1200" spc="-60" dirty="0">
                <a:latin typeface="+mn-ea"/>
              </a:rPr>
              <a:t>SSL </a:t>
            </a:r>
            <a:r>
              <a:rPr lang="ko-KR" altLang="en-US" sz="1200" spc="-60" dirty="0">
                <a:latin typeface="+mn-ea"/>
              </a:rPr>
              <a:t>사용하는 경우</a:t>
            </a:r>
            <a:r>
              <a:rPr lang="en-US" altLang="ko-KR" sz="1200" spc="-60" dirty="0">
                <a:latin typeface="+mn-ea"/>
              </a:rPr>
              <a:t>(HTTP </a:t>
            </a:r>
            <a:r>
              <a:rPr lang="ko-KR" altLang="en-US" sz="1200" spc="-60" dirty="0">
                <a:latin typeface="+mn-ea"/>
              </a:rPr>
              <a:t>명시적 거부 정책 필요</a:t>
            </a:r>
            <a:r>
              <a:rPr lang="en-US" altLang="ko-KR" sz="1200" spc="-60" dirty="0">
                <a:latin typeface="+mn-ea"/>
              </a:rPr>
              <a:t>) ‘</a:t>
            </a:r>
            <a:r>
              <a:rPr lang="ko-KR" altLang="en-US" sz="1200" b="1" spc="-60" dirty="0" err="1">
                <a:latin typeface="+mn-ea"/>
              </a:rPr>
              <a:t>준수</a:t>
            </a:r>
            <a:r>
              <a:rPr lang="ko-KR" altLang="en-US" sz="1200" spc="-60" dirty="0" err="1">
                <a:latin typeface="+mn-ea"/>
              </a:rPr>
              <a:t>’로</a:t>
            </a:r>
            <a:r>
              <a:rPr lang="ko-KR" altLang="en-US" sz="1200" spc="-60" dirty="0">
                <a:latin typeface="+mn-ea"/>
              </a:rPr>
              <a:t>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S3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 err="1">
                <a:latin typeface="+mn-ea"/>
              </a:rPr>
              <a:t>버킷</a:t>
            </a:r>
            <a:r>
              <a:rPr lang="ko-KR" altLang="en-US" sz="1200" spc="-60" dirty="0">
                <a:latin typeface="+mn-ea"/>
              </a:rPr>
              <a:t> 정책이 </a:t>
            </a:r>
            <a:r>
              <a:rPr lang="en-US" altLang="ko-KR" sz="1200" spc="-60" dirty="0">
                <a:latin typeface="+mn-ea"/>
              </a:rPr>
              <a:t>SSL </a:t>
            </a:r>
            <a:r>
              <a:rPr lang="ko-KR" altLang="en-US" sz="1200" spc="-60" dirty="0">
                <a:latin typeface="+mn-ea"/>
              </a:rPr>
              <a:t>사용하지 않는 경우</a:t>
            </a:r>
            <a:r>
              <a:rPr lang="en-US" altLang="ko-KR" sz="1200" spc="-60" dirty="0">
                <a:latin typeface="+mn-ea"/>
              </a:rPr>
              <a:t>(HTTP </a:t>
            </a:r>
            <a:r>
              <a:rPr lang="ko-KR" altLang="en-US" sz="1200" spc="-60" dirty="0">
                <a:latin typeface="+mn-ea"/>
              </a:rPr>
              <a:t>명시적 거부 정책 불필요</a:t>
            </a:r>
            <a:r>
              <a:rPr lang="en-US" altLang="ko-KR" sz="1200" spc="-60" dirty="0">
                <a:latin typeface="+mn-ea"/>
              </a:rPr>
              <a:t>)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801530"/>
            <a:ext cx="4927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20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 err="1">
                <a:latin typeface="+mn-ea"/>
              </a:rPr>
              <a:t>버킷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권한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버킷</a:t>
            </a:r>
            <a:r>
              <a:rPr lang="ko-KR" altLang="en-US" sz="1000" dirty="0">
                <a:latin typeface="+mn-ea"/>
              </a:rPr>
              <a:t> 정책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5478250"/>
            <a:ext cx="785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err="1">
                <a:latin typeface="+mn-ea"/>
              </a:rPr>
              <a:t>퍼블릭</a:t>
            </a:r>
            <a:r>
              <a:rPr lang="ko-KR" altLang="en-US" sz="1000" dirty="0">
                <a:latin typeface="+mn-ea"/>
              </a:rPr>
              <a:t> 액세스 차단은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객체로의 </a:t>
            </a:r>
            <a:r>
              <a:rPr lang="ko-KR" altLang="en-US" sz="1000" dirty="0" err="1">
                <a:latin typeface="+mn-ea"/>
              </a:rPr>
              <a:t>퍼블릭</a:t>
            </a:r>
            <a:r>
              <a:rPr lang="ko-KR" altLang="en-US" sz="1000" dirty="0">
                <a:latin typeface="+mn-ea"/>
              </a:rPr>
              <a:t> 액세스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인터넷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를 제한하는 설정으로</a:t>
            </a:r>
            <a:r>
              <a:rPr lang="en-US" altLang="ko-KR" sz="1000" dirty="0">
                <a:latin typeface="+mn-ea"/>
              </a:rPr>
              <a:t>, HTTP/HTTPS </a:t>
            </a:r>
            <a:r>
              <a:rPr lang="ko-KR" altLang="en-US" sz="1000" dirty="0">
                <a:latin typeface="+mn-ea"/>
              </a:rPr>
              <a:t>허용과는 무관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추가적인 정책 적용을 통해 명시적으로 </a:t>
            </a:r>
            <a:r>
              <a:rPr lang="en-US" altLang="ko-KR" sz="1000" dirty="0">
                <a:latin typeface="+mn-ea"/>
              </a:rPr>
              <a:t>HTTPS </a:t>
            </a:r>
            <a:r>
              <a:rPr lang="ko-KR" altLang="en-US" sz="1000" dirty="0">
                <a:latin typeface="+mn-ea"/>
              </a:rPr>
              <a:t>통신으로만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객체로 액세스가 가능하도록 설정 필요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1D02C1-F646-B817-7B34-6CC63471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2411422"/>
            <a:ext cx="5888718" cy="2960189"/>
          </a:xfrm>
          <a:prstGeom prst="rect">
            <a:avLst/>
          </a:prstGeom>
          <a:ln w="3175">
            <a:solidFill>
              <a:schemeClr val="accent1">
                <a:shade val="1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931158" y="3285563"/>
            <a:ext cx="5346875" cy="20501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A4F3383-0132-DC80-19CA-6D5076CCFCDA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35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892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67496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 err="1">
                <a:latin typeface="+mn-ea"/>
              </a:rPr>
              <a:t>버킷</a:t>
            </a:r>
            <a:r>
              <a:rPr lang="ko-KR" altLang="en-US" sz="1000" dirty="0">
                <a:latin typeface="+mn-ea"/>
              </a:rPr>
              <a:t>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권한 탭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버킷</a:t>
            </a:r>
            <a:r>
              <a:rPr lang="ko-KR" altLang="en-US" sz="1000" dirty="0">
                <a:latin typeface="+mn-ea"/>
              </a:rPr>
              <a:t> 정책 추가 </a:t>
            </a:r>
            <a:r>
              <a:rPr lang="en-US" altLang="ko-KR" sz="1000" dirty="0">
                <a:latin typeface="+mn-ea"/>
              </a:rPr>
              <a:t> 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17C1C-481D-3376-DF21-93FD9FE9712E}"/>
              </a:ext>
            </a:extLst>
          </p:cNvPr>
          <p:cNvSpPr txBox="1"/>
          <p:nvPr/>
        </p:nvSpPr>
        <p:spPr>
          <a:xfrm>
            <a:off x="630957" y="4923688"/>
            <a:ext cx="8465146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>
                <a:latin typeface="+mn-ea"/>
              </a:rPr>
              <a:t>Amazon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버킷</a:t>
            </a:r>
            <a:r>
              <a:rPr lang="ko-KR" altLang="en-US" sz="1000" dirty="0">
                <a:latin typeface="+mn-ea"/>
              </a:rPr>
              <a:t> 정책을 통해 인가된 리소스 및 사용자에 대한 접근 제어와 암호화 통신 설정을 할 수 있으므로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정책을 통한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접근 제어와 암호화 통신 강제화 설정 권고</a:t>
            </a:r>
            <a:r>
              <a:rPr lang="en-US" altLang="ko-KR" sz="1000" dirty="0">
                <a:latin typeface="+mn-ea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스토리지 보안</a:t>
            </a: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5.1 </a:t>
            </a:r>
            <a:r>
              <a:rPr lang="en-US" altLang="ko-KR" dirty="0" err="1">
                <a:latin typeface="맑은 고딕"/>
                <a:ea typeface="맑은 고딕"/>
              </a:rPr>
              <a:t>S3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버킷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SSL </a:t>
            </a:r>
            <a:r>
              <a:rPr lang="ko-KR" altLang="en-US" dirty="0">
                <a:latin typeface="맑은 고딕"/>
                <a:ea typeface="맑은 고딕"/>
              </a:rPr>
              <a:t>통신 강제화 점검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6BF29AF-254F-3C2D-E42F-9D59E501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8" t="2146" r="1008" b="1070"/>
          <a:stretch>
            <a:fillRect/>
          </a:stretch>
        </p:blipFill>
        <p:spPr>
          <a:xfrm>
            <a:off x="866775" y="1603864"/>
            <a:ext cx="2836333" cy="312211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A45721-1A40-59A0-BC63-5B9BC307B29B}"/>
              </a:ext>
            </a:extLst>
          </p:cNvPr>
          <p:cNvSpPr/>
          <p:nvPr/>
        </p:nvSpPr>
        <p:spPr>
          <a:xfrm>
            <a:off x="3989705" y="1603865"/>
            <a:ext cx="4587028" cy="312211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848D3A-485F-53E6-01F9-2BA387996C80}"/>
              </a:ext>
            </a:extLst>
          </p:cNvPr>
          <p:cNvSpPr txBox="1"/>
          <p:nvPr/>
        </p:nvSpPr>
        <p:spPr>
          <a:xfrm>
            <a:off x="4069080" y="1713426"/>
            <a:ext cx="433578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n-ea"/>
              </a:rPr>
              <a:t>Action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은 대상 서비스에서 수행할 수 있는 권한을 부여하겠다는 의미입니다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n-ea"/>
              </a:rPr>
              <a:t>Effect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는 명시적인 거부를 의미합니다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n-ea"/>
              </a:rPr>
              <a:t>Resource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는 대상 서비스인 </a:t>
            </a:r>
            <a:r>
              <a:rPr lang="en-US" altLang="ko-KR" sz="1000" dirty="0">
                <a:latin typeface="+mn-ea"/>
              </a:rPr>
              <a:t>S3 </a:t>
            </a:r>
            <a:r>
              <a:rPr lang="ko-KR" altLang="en-US" sz="1000" dirty="0">
                <a:latin typeface="+mn-ea"/>
              </a:rPr>
              <a:t>버킷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객체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을 의미합니다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n-ea"/>
              </a:rPr>
              <a:t>Condition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은 버킷 정책의 수행 조건을 의미합니다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이 말은 </a:t>
            </a:r>
            <a:r>
              <a:rPr lang="en-US" altLang="ko-KR" sz="1000" b="1" dirty="0" err="1">
                <a:latin typeface="+mn-ea"/>
              </a:rPr>
              <a:t>SecureTransport</a:t>
            </a:r>
            <a:r>
              <a:rPr lang="en-US" altLang="ko-KR" sz="1000" b="1" dirty="0">
                <a:latin typeface="+mn-ea"/>
              </a:rPr>
              <a:t>(HTTPS)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통신이 아닐 경우가 트리거 조건임을 의미합니다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r>
              <a:rPr lang="ko-KR" altLang="en-US" sz="1000" u="sng" dirty="0">
                <a:latin typeface="+mn-ea"/>
              </a:rPr>
              <a:t>즉</a:t>
            </a:r>
            <a:r>
              <a:rPr lang="en-US" altLang="ko-KR" sz="1000" u="sng" dirty="0">
                <a:latin typeface="+mn-ea"/>
              </a:rPr>
              <a:t>, </a:t>
            </a:r>
            <a:r>
              <a:rPr lang="ko-KR" altLang="en-US" sz="1000" u="sng" dirty="0">
                <a:latin typeface="+mn-ea"/>
              </a:rPr>
              <a:t>모든 사용자</a:t>
            </a:r>
            <a:r>
              <a:rPr lang="en-US" altLang="ko-KR" sz="1000" u="sng" dirty="0">
                <a:latin typeface="+mn-ea"/>
              </a:rPr>
              <a:t>, </a:t>
            </a:r>
            <a:r>
              <a:rPr lang="ko-KR" altLang="en-US" sz="1000" u="sng" dirty="0">
                <a:latin typeface="+mn-ea"/>
              </a:rPr>
              <a:t>리소스 엔티티를 대상으로 </a:t>
            </a:r>
            <a:r>
              <a:rPr lang="en-US" altLang="ko-KR" sz="1000" u="sng" dirty="0">
                <a:latin typeface="+mn-ea"/>
              </a:rPr>
              <a:t>HTTPS </a:t>
            </a:r>
            <a:r>
              <a:rPr lang="ko-KR" altLang="en-US" sz="1000" u="sng" dirty="0">
                <a:latin typeface="+mn-ea"/>
              </a:rPr>
              <a:t>통신이 아닐 경우</a:t>
            </a:r>
            <a:r>
              <a:rPr lang="en-US" altLang="ko-KR" sz="1000" u="sng" dirty="0">
                <a:latin typeface="+mn-ea"/>
              </a:rPr>
              <a:t>, S3 </a:t>
            </a:r>
            <a:r>
              <a:rPr lang="ko-KR" altLang="en-US" sz="1000" u="sng" dirty="0">
                <a:latin typeface="+mn-ea"/>
              </a:rPr>
              <a:t>전반의 모든 작업을 거부</a:t>
            </a:r>
            <a:r>
              <a:rPr lang="ko-KR" altLang="en-US" sz="1000" dirty="0">
                <a:latin typeface="+mn-ea"/>
              </a:rPr>
              <a:t>하겠다는 의미입니다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endParaRPr lang="en-US" altLang="ko-KR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주의할 것은 명시적 거부</a:t>
            </a:r>
            <a:r>
              <a:rPr lang="en-US" altLang="ko-KR" sz="1000" dirty="0">
                <a:latin typeface="+mn-ea"/>
              </a:rPr>
              <a:t>(Deny)</a:t>
            </a:r>
            <a:r>
              <a:rPr lang="ko-KR" altLang="en-US" sz="1000" dirty="0">
                <a:latin typeface="+mn-ea"/>
              </a:rPr>
              <a:t>는 허용 정책</a:t>
            </a:r>
            <a:r>
              <a:rPr lang="en-US" altLang="ko-KR" sz="1000" dirty="0">
                <a:latin typeface="+mn-ea"/>
              </a:rPr>
              <a:t>(Allow)</a:t>
            </a:r>
            <a:r>
              <a:rPr lang="ko-KR" altLang="en-US" sz="1000" dirty="0">
                <a:latin typeface="+mn-ea"/>
              </a:rPr>
              <a:t>이 있더라도 </a:t>
            </a:r>
            <a:endParaRPr lang="en-US" altLang="ko-KR" sz="1000" dirty="0">
              <a:latin typeface="+mn-ea"/>
            </a:endParaRPr>
          </a:p>
          <a:p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모든 요청을 차단</a:t>
            </a:r>
            <a:r>
              <a:rPr lang="ko-KR" altLang="en-US" sz="1000" dirty="0">
                <a:latin typeface="+mn-ea"/>
              </a:rPr>
              <a:t>함을 주의하시기 바랍니다</a:t>
            </a:r>
            <a:r>
              <a:rPr lang="en-US" altLang="ko-KR" sz="1000" dirty="0">
                <a:latin typeface="+mn-ea"/>
              </a:rPr>
              <a:t>.</a:t>
            </a:r>
            <a:r>
              <a:rPr lang="ko-KR" altLang="en-US" sz="1000" dirty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1290906" y="2489922"/>
            <a:ext cx="2253477" cy="8836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1497138" y="3677685"/>
            <a:ext cx="2009148" cy="1690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46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58D5-1887-6E18-BCCF-0EBCB5EF7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5885BB-7946-E528-DE77-8B9921521757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1F515A8C-158C-EAD1-9EE5-D2719B78B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스토리지 보안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7664FA0A-D5AF-3149-C78F-C2F761747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5.4 S3 </a:t>
            </a:r>
            <a:r>
              <a:rPr lang="ko-KR" altLang="en-US" dirty="0">
                <a:latin typeface="맑은 고딕"/>
                <a:ea typeface="맑은 고딕"/>
              </a:rPr>
              <a:t>버킷 퍼블릭 액세스 </a:t>
            </a:r>
            <a:r>
              <a:rPr lang="en-US" altLang="ko-KR" dirty="0">
                <a:latin typeface="맑은 고딕"/>
                <a:ea typeface="맑은 고딕"/>
              </a:rPr>
              <a:t>(</a:t>
            </a:r>
            <a:r>
              <a:rPr lang="ko-KR" altLang="en-US" dirty="0">
                <a:latin typeface="맑은 고딕"/>
                <a:ea typeface="맑은 고딕"/>
              </a:rPr>
              <a:t>읽기</a:t>
            </a:r>
            <a:r>
              <a:rPr lang="en-US" altLang="ko-KR" dirty="0">
                <a:latin typeface="맑은 고딕"/>
                <a:ea typeface="맑은 고딕"/>
              </a:rPr>
              <a:t>) </a:t>
            </a:r>
            <a:r>
              <a:rPr lang="ko-KR" altLang="en-US" dirty="0">
                <a:latin typeface="맑은 고딕"/>
                <a:ea typeface="맑은 고딕"/>
              </a:rPr>
              <a:t>허용 여부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561FE-293D-B9A3-FC91-7E03E9A68EC5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3C389085-E0A5-468E-78C8-B2468D0780C7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4BF32-ADE4-D529-DC90-DAB249AAFAFF}"/>
              </a:ext>
            </a:extLst>
          </p:cNvPr>
          <p:cNvSpPr txBox="1"/>
          <p:nvPr/>
        </p:nvSpPr>
        <p:spPr>
          <a:xfrm>
            <a:off x="440074" y="1090402"/>
            <a:ext cx="6442037" cy="476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S3 </a:t>
            </a:r>
            <a:r>
              <a:rPr lang="ko-KR" altLang="en-US" sz="1200" spc="-60" dirty="0">
                <a:latin typeface="+mn-ea"/>
              </a:rPr>
              <a:t>버킷에 대해 </a:t>
            </a:r>
            <a:r>
              <a:rPr lang="en-US" altLang="ko-KR" sz="1200" spc="-60" dirty="0">
                <a:latin typeface="+mn-ea"/>
              </a:rPr>
              <a:t>Public </a:t>
            </a:r>
            <a:r>
              <a:rPr lang="ko-KR" altLang="en-US" sz="1200" spc="-60" dirty="0">
                <a:latin typeface="+mn-ea"/>
              </a:rPr>
              <a:t>접근이 가능하지 않을 경우</a:t>
            </a:r>
            <a:r>
              <a:rPr lang="en-US" altLang="ko-KR" sz="1200" spc="-60" dirty="0">
                <a:latin typeface="+mn-ea"/>
              </a:rPr>
              <a:t> ‘</a:t>
            </a:r>
            <a:r>
              <a:rPr lang="ko-KR" altLang="en-US" sz="1200" b="1" spc="-60" dirty="0" err="1">
                <a:latin typeface="+mn-ea"/>
              </a:rPr>
              <a:t>준수</a:t>
            </a:r>
            <a:r>
              <a:rPr lang="ko-KR" altLang="en-US" sz="1200" spc="-60" dirty="0" err="1">
                <a:latin typeface="+mn-ea"/>
              </a:rPr>
              <a:t>’로</a:t>
            </a:r>
            <a:r>
              <a:rPr lang="ko-KR" altLang="en-US" sz="1200" spc="-60" dirty="0">
                <a:latin typeface="+mn-ea"/>
              </a:rPr>
              <a:t>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S3 </a:t>
            </a:r>
            <a:r>
              <a:rPr lang="ko-KR" altLang="en-US" sz="1200" spc="-60" dirty="0">
                <a:latin typeface="+mn-ea"/>
              </a:rPr>
              <a:t>버킷에 대해 </a:t>
            </a:r>
            <a:r>
              <a:rPr lang="en-US" altLang="ko-KR" sz="1200" spc="-60" dirty="0">
                <a:latin typeface="+mn-ea"/>
              </a:rPr>
              <a:t>Public </a:t>
            </a:r>
            <a:r>
              <a:rPr lang="ko-KR" altLang="en-US" sz="1200" spc="-60" dirty="0">
                <a:latin typeface="+mn-ea"/>
              </a:rPr>
              <a:t>접근이 가능 할 경우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FA3B7-869D-B8EB-0AA2-AE749807CCB5}"/>
              </a:ext>
            </a:extLst>
          </p:cNvPr>
          <p:cNvSpPr txBox="1"/>
          <p:nvPr/>
        </p:nvSpPr>
        <p:spPr>
          <a:xfrm>
            <a:off x="533400" y="1801530"/>
            <a:ext cx="4854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1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09F4AB-7D60-B035-304D-F39B4C2603C9}"/>
              </a:ext>
            </a:extLst>
          </p:cNvPr>
          <p:cNvSpPr txBox="1"/>
          <p:nvPr/>
        </p:nvSpPr>
        <p:spPr>
          <a:xfrm>
            <a:off x="627749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S3 &gt; </a:t>
            </a:r>
            <a:r>
              <a:rPr lang="ko-KR" altLang="en-US" sz="1000" dirty="0">
                <a:latin typeface="+mn-ea"/>
              </a:rPr>
              <a:t>버킷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권한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퍼블릭 액세스 차단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 err="1">
                <a:latin typeface="+mn-ea"/>
              </a:rPr>
              <a:t>버킷설정</a:t>
            </a:r>
            <a:r>
              <a:rPr lang="en-US" altLang="ko-KR" sz="1000" dirty="0">
                <a:latin typeface="+mn-ea"/>
              </a:rPr>
              <a:t>) </a:t>
            </a:r>
            <a:r>
              <a:rPr lang="ko-KR" altLang="en-US" sz="1000" dirty="0">
                <a:latin typeface="+mn-ea"/>
              </a:rPr>
              <a:t>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5A959B-FE21-C95A-036F-248DB0656C06}"/>
              </a:ext>
            </a:extLst>
          </p:cNvPr>
          <p:cNvSpPr txBox="1"/>
          <p:nvPr/>
        </p:nvSpPr>
        <p:spPr>
          <a:xfrm>
            <a:off x="627749" y="3671615"/>
            <a:ext cx="785648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버킷 정책에 </a:t>
            </a:r>
            <a:r>
              <a:rPr lang="en-US" altLang="ko-KR" sz="1000" dirty="0">
                <a:latin typeface="+mn-ea"/>
              </a:rPr>
              <a:t>Anonymous </a:t>
            </a:r>
            <a:r>
              <a:rPr lang="ko-KR" altLang="en-US" sz="1000" dirty="0">
                <a:latin typeface="+mn-ea"/>
              </a:rPr>
              <a:t>대상이 객체 내 모든 대상의 오브젝트에 접근할 수 있는 권한 부여되어 있음을 확인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917650-1DFB-1698-68E5-F8F48F3EA511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83D9E5C-CFD3-4541-BE0E-1A51CE4E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411422"/>
            <a:ext cx="8292230" cy="1256738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9D5562-AE03-922F-30A3-37B67AFE291F}"/>
              </a:ext>
            </a:extLst>
          </p:cNvPr>
          <p:cNvSpPr/>
          <p:nvPr/>
        </p:nvSpPr>
        <p:spPr>
          <a:xfrm>
            <a:off x="897956" y="3143820"/>
            <a:ext cx="1068629" cy="3227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EB9941-7CC1-E010-A7B5-5C80D5B2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62" y="3965029"/>
            <a:ext cx="3740626" cy="21485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F0A797-876A-9B54-79D3-6CDB7708ECE2}"/>
              </a:ext>
            </a:extLst>
          </p:cNvPr>
          <p:cNvSpPr/>
          <p:nvPr/>
        </p:nvSpPr>
        <p:spPr>
          <a:xfrm>
            <a:off x="1048880" y="4761719"/>
            <a:ext cx="1206048" cy="3917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579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BF362-8B40-88AB-2E3E-6104D047C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4C3000-D76B-2F13-C783-15631DDE2C7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4370E2-E627-F603-05F5-DE1267CCED9F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B1640-A108-2C61-C809-138C6AC90823}"/>
              </a:ext>
            </a:extLst>
          </p:cNvPr>
          <p:cNvSpPr txBox="1"/>
          <p:nvPr/>
        </p:nvSpPr>
        <p:spPr>
          <a:xfrm>
            <a:off x="630957" y="1268506"/>
            <a:ext cx="8674968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 err="1">
                <a:latin typeface="+mn-ea"/>
              </a:rPr>
              <a:t>버킷</a:t>
            </a:r>
            <a:r>
              <a:rPr lang="ko-KR" altLang="en-US" sz="1000" dirty="0">
                <a:latin typeface="+mn-ea"/>
              </a:rPr>
              <a:t>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권한 탭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퍼블릭 액세스 차단 편집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버킷 설정</a:t>
            </a:r>
            <a:r>
              <a:rPr lang="en-US" altLang="ko-KR" sz="1000" dirty="0">
                <a:latin typeface="+mn-ea"/>
              </a:rPr>
              <a:t>) – </a:t>
            </a:r>
            <a:r>
              <a:rPr lang="ko-KR" altLang="en-US" sz="1000" dirty="0">
                <a:latin typeface="+mn-ea"/>
              </a:rPr>
              <a:t>모든 퍼블릭 액세스 차단 선택 </a:t>
            </a:r>
            <a:r>
              <a:rPr lang="en-US" altLang="ko-KR" sz="1000" dirty="0">
                <a:latin typeface="+mn-ea"/>
              </a:rPr>
              <a:t>– </a:t>
            </a:r>
            <a:r>
              <a:rPr lang="ko-KR" altLang="en-US" sz="1000" dirty="0">
                <a:latin typeface="+mn-ea"/>
              </a:rPr>
              <a:t>변경 사항 저장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+ </a:t>
            </a:r>
            <a:r>
              <a:rPr lang="ko-KR" altLang="en-US" sz="1000" dirty="0">
                <a:latin typeface="+mn-ea"/>
              </a:rPr>
              <a:t>버킷 정책 변경을 통해 과다 권한 수정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EDA57-3E89-F488-0EB9-7F73F451E95A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E1B3E788-915B-D2F4-49F5-885D5FF67B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스토리지 보안</a:t>
            </a:r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176C3E6D-76F2-43D2-9BC0-D51682301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5.4 </a:t>
            </a:r>
            <a:r>
              <a:rPr lang="en-US" altLang="ko-KR" dirty="0" err="1">
                <a:latin typeface="맑은 고딕"/>
                <a:ea typeface="맑은 고딕"/>
              </a:rPr>
              <a:t>S3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버킷 퍼블릭 액세스 </a:t>
            </a:r>
            <a:r>
              <a:rPr lang="en-US" altLang="ko-KR" dirty="0">
                <a:latin typeface="맑은 고딕"/>
                <a:ea typeface="맑은 고딕"/>
              </a:rPr>
              <a:t>(</a:t>
            </a:r>
            <a:r>
              <a:rPr lang="ko-KR" altLang="en-US" dirty="0">
                <a:latin typeface="맑은 고딕"/>
                <a:ea typeface="맑은 고딕"/>
              </a:rPr>
              <a:t>읽기</a:t>
            </a:r>
            <a:r>
              <a:rPr lang="en-US" altLang="ko-KR" dirty="0">
                <a:latin typeface="맑은 고딕"/>
                <a:ea typeface="맑은 고딕"/>
              </a:rPr>
              <a:t>) </a:t>
            </a:r>
            <a:r>
              <a:rPr lang="ko-KR" altLang="en-US" dirty="0">
                <a:latin typeface="맑은 고딕"/>
                <a:ea typeface="맑은 고딕"/>
              </a:rPr>
              <a:t>허용 여부 점검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5013A-0A04-51BB-BCAE-9F1132CF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785859"/>
            <a:ext cx="5838087" cy="3325559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F12C90-4BAF-849D-3259-A422B37F7CE3}"/>
              </a:ext>
            </a:extLst>
          </p:cNvPr>
          <p:cNvSpPr/>
          <p:nvPr/>
        </p:nvSpPr>
        <p:spPr>
          <a:xfrm>
            <a:off x="1036911" y="2901013"/>
            <a:ext cx="5495412" cy="17527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6CF2D-9334-1371-DB21-8452C5FE5414}"/>
              </a:ext>
            </a:extLst>
          </p:cNvPr>
          <p:cNvSpPr txBox="1"/>
          <p:nvPr/>
        </p:nvSpPr>
        <p:spPr>
          <a:xfrm>
            <a:off x="630957" y="5297152"/>
            <a:ext cx="8674968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계정 외 연동이 필요한 경우 </a:t>
            </a:r>
            <a:r>
              <a:rPr lang="en-US" altLang="ko-KR" sz="1000" dirty="0">
                <a:latin typeface="+mn-ea"/>
              </a:rPr>
              <a:t>ACL </a:t>
            </a:r>
            <a:r>
              <a:rPr lang="ko-KR" altLang="en-US" sz="1000" dirty="0">
                <a:latin typeface="+mn-ea"/>
              </a:rPr>
              <a:t>혹은 </a:t>
            </a:r>
            <a:r>
              <a:rPr lang="en-US" altLang="ko-KR" sz="1000" dirty="0">
                <a:latin typeface="+mn-ea"/>
              </a:rPr>
              <a:t>Role </a:t>
            </a:r>
            <a:r>
              <a:rPr lang="ko-KR" altLang="en-US" sz="1000" dirty="0">
                <a:latin typeface="+mn-ea"/>
              </a:rPr>
              <a:t>기반의 권한 부여를 권장하며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불특정 다수의 사용자의 접근이 필요한 퍼블릭 버킷의 경우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예외처리 필요 </a:t>
            </a:r>
          </a:p>
        </p:txBody>
      </p:sp>
    </p:spTree>
    <p:extLst>
      <p:ext uri="{BB962C8B-B14F-4D97-AF65-F5344CB8AC3E}">
        <p14:creationId xmlns:p14="http://schemas.microsoft.com/office/powerpoint/2010/main" val="3426428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42" y="2200480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spc="-100" dirty="0">
                <a:solidFill>
                  <a:prstClr val="white"/>
                </a:solidFill>
                <a:latin typeface="+mn-ea"/>
              </a:rPr>
              <a:t>진단 결과 상세 </a:t>
            </a:r>
            <a:r>
              <a:rPr lang="en-US" altLang="ko-KR" sz="4000" spc="-100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로깅 정책</a:t>
            </a:r>
            <a:r>
              <a:rPr lang="en-US" altLang="ko-KR" sz="4000" spc="-100" dirty="0">
                <a:solidFill>
                  <a:prstClr val="white"/>
                </a:solidFill>
                <a:latin typeface="+mj-ea"/>
                <a:ea typeface="+mj-ea"/>
              </a:rPr>
              <a:t>)</a:t>
            </a:r>
            <a:endParaRPr lang="ko-KR" altLang="en-US" sz="4000" spc="-1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07B3E-FCA4-32AF-6E9B-7848E344E9A8}"/>
              </a:ext>
            </a:extLst>
          </p:cNvPr>
          <p:cNvSpPr/>
          <p:nvPr/>
        </p:nvSpPr>
        <p:spPr>
          <a:xfrm>
            <a:off x="957600" y="3613780"/>
            <a:ext cx="5971520" cy="177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6.1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  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VPC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플로우 로그 활성화 여부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6.2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  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CloudTrail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추적 로그 활성화 여부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6.3   CloudTrail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추적 로그 암호화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6.5   </a:t>
            </a:r>
            <a:r>
              <a:rPr lang="en-US" altLang="ko-KR" sz="1600" spc="-100" dirty="0" err="1">
                <a:solidFill>
                  <a:prstClr val="white"/>
                </a:solidFill>
                <a:latin typeface="+mn-ea"/>
              </a:rPr>
              <a:t>S3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액세스 로그 활성화 여부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1308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810599"/>
            <a:ext cx="9013489" cy="449812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로깅 정책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6.1 </a:t>
            </a:r>
            <a:r>
              <a:rPr lang="en-US" altLang="ko-KR" dirty="0" err="1">
                <a:latin typeface="맑은 고딕"/>
                <a:ea typeface="맑은 고딕"/>
              </a:rPr>
              <a:t>VPC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플로우</a:t>
            </a:r>
            <a:r>
              <a:rPr lang="ko-KR" altLang="en-US" dirty="0">
                <a:latin typeface="맑은 고딕"/>
                <a:ea typeface="맑은 고딕"/>
              </a:rPr>
              <a:t> 로그 활성화 여부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890286"/>
            <a:ext cx="8839200" cy="436273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0402"/>
            <a:ext cx="6442037" cy="720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VPC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 err="1">
                <a:latin typeface="+mn-ea"/>
              </a:rPr>
              <a:t>플로우</a:t>
            </a:r>
            <a:r>
              <a:rPr lang="ko-KR" altLang="en-US" sz="1200" spc="-60" dirty="0">
                <a:latin typeface="+mn-ea"/>
              </a:rPr>
              <a:t> 로그가 활성화되어 있고 캡처 트래픽 유형이 모두인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VPC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 err="1">
                <a:latin typeface="+mn-ea"/>
              </a:rPr>
              <a:t>플로우</a:t>
            </a:r>
            <a:r>
              <a:rPr lang="ko-KR" altLang="en-US" sz="1200" spc="-60" dirty="0">
                <a:latin typeface="+mn-ea"/>
              </a:rPr>
              <a:t> 로그가 활성화되어 있지 않거나 캡처 트래픽 유형이 모두가 아닐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940074"/>
            <a:ext cx="4854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2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2223313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플로우 로그 탭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4569527"/>
            <a:ext cx="78564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err="1">
                <a:latin typeface="+mn-ea"/>
              </a:rPr>
              <a:t>플로우</a:t>
            </a:r>
            <a:r>
              <a:rPr lang="ko-KR" altLang="en-US" sz="1000" dirty="0">
                <a:latin typeface="+mn-ea"/>
              </a:rPr>
              <a:t> 로그는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내의 네트워크 통신을 기록할 수 있는 서비스로 사용 중인 모든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ko-KR" altLang="en-US" sz="1000" dirty="0">
                <a:latin typeface="+mn-ea"/>
              </a:rPr>
              <a:t>에 </a:t>
            </a:r>
            <a:r>
              <a:rPr lang="ko-KR" altLang="en-US" sz="1000" dirty="0" err="1">
                <a:latin typeface="+mn-ea"/>
              </a:rPr>
              <a:t>플로우</a:t>
            </a:r>
            <a:r>
              <a:rPr lang="ko-KR" altLang="en-US" sz="1000" dirty="0">
                <a:latin typeface="+mn-ea"/>
              </a:rPr>
              <a:t> 로그 활성화 필요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※ default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ko-KR" altLang="en-US" sz="1000" dirty="0">
                <a:latin typeface="+mn-ea"/>
              </a:rPr>
              <a:t>에 대한 </a:t>
            </a:r>
            <a:r>
              <a:rPr lang="ko-KR" altLang="en-US" sz="1000" dirty="0" err="1">
                <a:latin typeface="+mn-ea"/>
              </a:rPr>
              <a:t>플로우</a:t>
            </a:r>
            <a:r>
              <a:rPr lang="ko-KR" altLang="en-US" sz="1000" dirty="0">
                <a:latin typeface="+mn-ea"/>
              </a:rPr>
              <a:t> 로그 로깅 여부도 취약점 점검 대상에 포함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F103BE6-3F88-3A87-EB41-8E691463A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443920"/>
              </p:ext>
            </p:extLst>
          </p:nvPr>
        </p:nvGraphicFramePr>
        <p:xfrm>
          <a:off x="6876148" y="114712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820A71D-9312-C74C-8E45-E34B835B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65"/>
          <a:stretch>
            <a:fillRect/>
          </a:stretch>
        </p:blipFill>
        <p:spPr>
          <a:xfrm>
            <a:off x="866775" y="2506552"/>
            <a:ext cx="8078258" cy="19491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4014677" y="3888971"/>
            <a:ext cx="1832071" cy="3111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7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개요 </a:t>
            </a:r>
            <a:r>
              <a:rPr lang="en-US" altLang="ko-KR" dirty="0">
                <a:latin typeface="+mj-ea"/>
                <a:ea typeface="+mj-ea"/>
              </a:rPr>
              <a:t>| </a:t>
            </a:r>
            <a:r>
              <a:rPr lang="ko-KR" altLang="en-US" dirty="0">
                <a:latin typeface="+mj-ea"/>
                <a:ea typeface="+mj-ea"/>
              </a:rPr>
              <a:t>진단 회사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1277EC-86F3-2030-FF7D-AC8E32D13118}"/>
              </a:ext>
            </a:extLst>
          </p:cNvPr>
          <p:cNvSpPr/>
          <p:nvPr/>
        </p:nvSpPr>
        <p:spPr>
          <a:xfrm>
            <a:off x="440076" y="1425664"/>
            <a:ext cx="9013488" cy="488306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4903556"/>
            <a:ext cx="837334" cy="837334"/>
          </a:xfrm>
          <a:prstGeom prst="rect">
            <a:avLst/>
          </a:prstGeom>
        </p:spPr>
      </p:pic>
      <p:sp>
        <p:nvSpPr>
          <p:cNvPr id="47" name="텍스트 개체 틀 7"/>
          <p:cNvSpPr>
            <a:spLocks noGrp="1"/>
          </p:cNvSpPr>
          <p:nvPr>
            <p:ph type="body" sz="quarter" idx="4294967295"/>
          </p:nvPr>
        </p:nvSpPr>
        <p:spPr>
          <a:xfrm>
            <a:off x="352664" y="800379"/>
            <a:ext cx="8937564" cy="4810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dirty="0">
                <a:latin typeface="+mn-ea"/>
              </a:rPr>
              <a:t>CJ</a:t>
            </a:r>
            <a:r>
              <a:rPr lang="ko-KR" altLang="en-US" sz="1200" dirty="0" err="1">
                <a:latin typeface="+mn-ea"/>
              </a:rPr>
              <a:t>올리브네트웍스는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CJ </a:t>
            </a:r>
            <a:r>
              <a:rPr lang="ko-KR" altLang="en-US" sz="1200" dirty="0" err="1">
                <a:latin typeface="+mn-ea"/>
              </a:rPr>
              <a:t>올리브영</a:t>
            </a:r>
            <a:r>
              <a:rPr lang="en-US" altLang="ko-KR" sz="1200" dirty="0">
                <a:latin typeface="+mn-ea"/>
              </a:rPr>
              <a:t>, CJ </a:t>
            </a:r>
            <a:r>
              <a:rPr lang="en-US" altLang="ko-KR" sz="1200" dirty="0" err="1">
                <a:latin typeface="+mn-ea"/>
              </a:rPr>
              <a:t>ENM</a:t>
            </a:r>
            <a:r>
              <a:rPr lang="en-US" altLang="ko-KR" sz="1200" dirty="0">
                <a:latin typeface="+mn-ea"/>
              </a:rPr>
              <a:t>, CJ </a:t>
            </a:r>
            <a:r>
              <a:rPr lang="en-US" altLang="ko-KR" sz="1200" dirty="0" err="1">
                <a:latin typeface="+mn-ea"/>
              </a:rPr>
              <a:t>CGV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등 </a:t>
            </a:r>
            <a:r>
              <a:rPr lang="en-US" altLang="ko-KR" sz="1200" dirty="0">
                <a:latin typeface="+mn-ea"/>
              </a:rPr>
              <a:t>CJ </a:t>
            </a:r>
            <a:r>
              <a:rPr lang="ko-KR" altLang="en-US" sz="1200" dirty="0">
                <a:latin typeface="+mn-ea"/>
              </a:rPr>
              <a:t>계열사 및 </a:t>
            </a:r>
            <a:r>
              <a:rPr lang="ko-KR" altLang="en-US" sz="1200" dirty="0" err="1">
                <a:latin typeface="+mn-ea"/>
              </a:rPr>
              <a:t>대외사에</a:t>
            </a:r>
            <a:r>
              <a:rPr lang="ko-KR" altLang="en-US" sz="1200" dirty="0">
                <a:latin typeface="+mn-ea"/>
              </a:rPr>
              <a:t> 대한 </a:t>
            </a:r>
            <a:r>
              <a:rPr lang="en-US" altLang="ko-KR" sz="1200" dirty="0">
                <a:latin typeface="+mn-ea"/>
              </a:rPr>
              <a:t>IT </a:t>
            </a:r>
            <a:r>
              <a:rPr lang="ko-KR" altLang="en-US" sz="1200" dirty="0">
                <a:latin typeface="+mn-ea"/>
              </a:rPr>
              <a:t>서비스를 제공하고 있으며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+mn-ea"/>
              </a:rPr>
              <a:t>보안 진단을 수행한 </a:t>
            </a:r>
            <a:r>
              <a:rPr lang="en-US" altLang="ko-KR" sz="1200" dirty="0">
                <a:latin typeface="+mn-ea"/>
              </a:rPr>
              <a:t>CJ</a:t>
            </a:r>
            <a:r>
              <a:rPr lang="ko-KR" altLang="en-US" sz="1200" dirty="0" err="1">
                <a:latin typeface="+mn-ea"/>
              </a:rPr>
              <a:t>올리브네트웍스</a:t>
            </a:r>
            <a:r>
              <a:rPr lang="ko-KR" altLang="en-US" sz="1200" dirty="0">
                <a:latin typeface="+mn-ea"/>
              </a:rPr>
              <a:t> 정보보호센터는 </a:t>
            </a:r>
            <a:r>
              <a:rPr lang="en-US" altLang="ko-KR" sz="1200" dirty="0">
                <a:latin typeface="+mn-ea"/>
              </a:rPr>
              <a:t>AWS </a:t>
            </a:r>
            <a:r>
              <a:rPr lang="ko-KR" altLang="en-US" sz="1200" dirty="0">
                <a:latin typeface="+mn-ea"/>
              </a:rPr>
              <a:t>보안역량인증 자격을 보유하고 있습니다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D61AD2BA-8235-D4F3-AAD9-2396D6B9B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70584"/>
              </p:ext>
            </p:extLst>
          </p:nvPr>
        </p:nvGraphicFramePr>
        <p:xfrm>
          <a:off x="6323649" y="1665554"/>
          <a:ext cx="2834206" cy="2802626"/>
        </p:xfrm>
        <a:graphic>
          <a:graphicData uri="http://schemas.openxmlformats.org/drawingml/2006/table">
            <a:tbl>
              <a:tblPr firstRow="1" bandRow="1"/>
              <a:tblGrid>
                <a:gridCol w="753579">
                  <a:extLst>
                    <a:ext uri="{9D8B030D-6E8A-4147-A177-3AD203B41FA5}">
                      <a16:colId xmlns:a16="http://schemas.microsoft.com/office/drawing/2014/main" val="1639540378"/>
                    </a:ext>
                  </a:extLst>
                </a:gridCol>
                <a:gridCol w="2080627">
                  <a:extLst>
                    <a:ext uri="{9D8B030D-6E8A-4147-A177-3AD203B41FA5}">
                      <a16:colId xmlns:a16="http://schemas.microsoft.com/office/drawing/2014/main" val="1814274507"/>
                    </a:ext>
                  </a:extLst>
                </a:gridCol>
              </a:tblGrid>
              <a:tr h="3414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1" indent="0" algn="ctr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rgbClr val="02325A"/>
                          </a:solidFill>
                          <a:latin typeface="+mn-ea"/>
                          <a:ea typeface="+mn-ea"/>
                          <a:cs typeface="+mn-cs"/>
                        </a:rPr>
                        <a:t>회사명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1" indent="0" algn="l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씨제이올리브네트웍스㈜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204728"/>
                  </a:ext>
                </a:extLst>
              </a:tr>
              <a:tr h="341476">
                <a:tc>
                  <a:txBody>
                    <a:bodyPr/>
                    <a:lstStyle/>
                    <a:p>
                      <a:pPr marL="0" marR="0" lvl="1" indent="0" algn="ctr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rgbClr val="02325A"/>
                          </a:solidFill>
                          <a:latin typeface="+mn-ea"/>
                          <a:ea typeface="+mn-ea"/>
                          <a:cs typeface="+mn-cs"/>
                        </a:rPr>
                        <a:t>대표자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 인 상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608317"/>
                  </a:ext>
                </a:extLst>
              </a:tr>
              <a:tr h="341476">
                <a:tc>
                  <a:txBody>
                    <a:bodyPr/>
                    <a:lstStyle/>
                    <a:p>
                      <a:pPr marL="0" marR="0" lvl="1" indent="0" algn="ctr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rgbClr val="02325A"/>
                          </a:solidFill>
                          <a:latin typeface="+mn-ea"/>
                          <a:ea typeface="+mn-ea"/>
                          <a:cs typeface="+mn-cs"/>
                        </a:rPr>
                        <a:t>신용 등급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AA+, e-2+ (’23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월 기준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246199"/>
                  </a:ext>
                </a:extLst>
              </a:tr>
              <a:tr h="4238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1" indent="0" algn="ctr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rgbClr val="02325A"/>
                          </a:solidFill>
                          <a:latin typeface="+mn-ea"/>
                          <a:ea typeface="+mn-ea"/>
                          <a:cs typeface="+mn-cs"/>
                        </a:rPr>
                        <a:t>사업 분야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1" indent="0" algn="l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IT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서비스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정보통신공사업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소프트웨어 자문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707806"/>
                  </a:ext>
                </a:extLst>
              </a:tr>
              <a:tr h="4238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1" indent="0" algn="ctr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rgbClr val="02325A"/>
                          </a:solidFill>
                          <a:latin typeface="+mn-ea"/>
                          <a:ea typeface="+mn-ea"/>
                          <a:cs typeface="+mn-cs"/>
                        </a:rPr>
                        <a:t>주 소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1" indent="0" algn="l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서울특별시 용산구 한강대로 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366,</a:t>
                      </a:r>
                    </a:p>
                    <a:p>
                      <a:pPr marL="0" marR="0" lvl="1" indent="0" algn="l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100" baseline="0" dirty="0" err="1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트윈시티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층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592971"/>
                  </a:ext>
                </a:extLst>
              </a:tr>
              <a:tr h="4238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1" indent="0" algn="ctr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rgbClr val="02325A"/>
                          </a:solidFill>
                          <a:latin typeface="+mn-ea"/>
                          <a:ea typeface="+mn-ea"/>
                          <a:cs typeface="+mn-cs"/>
                        </a:rPr>
                        <a:t>회사 설립년도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1" indent="0" algn="l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1995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119439"/>
                  </a:ext>
                </a:extLst>
              </a:tr>
              <a:tr h="50650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1" indent="0" algn="ctr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rgbClr val="02325A"/>
                          </a:solidFill>
                          <a:latin typeface="+mn-ea"/>
                          <a:ea typeface="+mn-ea"/>
                          <a:cs typeface="+mn-cs"/>
                        </a:rPr>
                        <a:t>해당부문 종사기간</a:t>
                      </a: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1" indent="0" algn="l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1995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~ 2024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월 현재 </a:t>
                      </a:r>
                      <a:endParaRPr lang="en-US" altLang="ko-KR" sz="1000" b="1" kern="1200" spc="-100" baseline="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13146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(30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개월</a:t>
                      </a:r>
                      <a:r>
                        <a:rPr lang="en-US" altLang="ko-KR" sz="1000" b="1" kern="1200" spc="-100" baseline="0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kern="1200" spc="-100" baseline="0" dirty="0">
                        <a:ln>
                          <a:solidFill>
                            <a:schemeClr val="accent1">
                              <a:shade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8694" marR="98694" marT="49347" marB="4934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016744"/>
                  </a:ext>
                </a:extLst>
              </a:tr>
            </a:tbl>
          </a:graphicData>
        </a:graphic>
      </p:graphicFrame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B356630-8169-41B6-44D2-5CA585EDEF54}"/>
              </a:ext>
            </a:extLst>
          </p:cNvPr>
          <p:cNvSpPr/>
          <p:nvPr/>
        </p:nvSpPr>
        <p:spPr>
          <a:xfrm>
            <a:off x="785581" y="1551426"/>
            <a:ext cx="84600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>
              <a:solidFill>
                <a:schemeClr val="lt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B356630-8169-41B6-44D2-5CA585EDEF54}"/>
              </a:ext>
            </a:extLst>
          </p:cNvPr>
          <p:cNvSpPr/>
          <p:nvPr/>
        </p:nvSpPr>
        <p:spPr>
          <a:xfrm>
            <a:off x="785581" y="4523397"/>
            <a:ext cx="84600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>
              <a:solidFill>
                <a:schemeClr val="lt1"/>
              </a:solidFill>
            </a:endParaRPr>
          </a:p>
        </p:txBody>
      </p:sp>
      <p:sp>
        <p:nvSpPr>
          <p:cNvPr id="88" name="한쪽 모서리가 둥근 사각형 87">
            <a:extLst>
              <a:ext uri="{FF2B5EF4-FFF2-40B4-BE49-F238E27FC236}">
                <a16:creationId xmlns:a16="http://schemas.microsoft.com/office/drawing/2014/main" id="{E6586448-0CA8-C1A2-D057-5FA120610076}"/>
              </a:ext>
            </a:extLst>
          </p:cNvPr>
          <p:cNvSpPr/>
          <p:nvPr/>
        </p:nvSpPr>
        <p:spPr>
          <a:xfrm flipH="1">
            <a:off x="551611" y="1552238"/>
            <a:ext cx="5710820" cy="3011281"/>
          </a:xfrm>
          <a:prstGeom prst="round1Rect">
            <a:avLst>
              <a:gd name="adj" fmla="val 8430"/>
            </a:avLst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algn="ctr" defTabSz="481994">
              <a:defRPr/>
            </a:pPr>
            <a:endParaRPr lang="ko-KR" altLang="en-US" sz="3022" kern="0" spc="-19" dirty="0">
              <a:ln>
                <a:solidFill>
                  <a:srgbClr val="D5DBE1">
                    <a:alpha val="0"/>
                  </a:srgbClr>
                </a:solidFill>
              </a:ln>
              <a:solidFill>
                <a:srgbClr val="00FAD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9" name="그림 88" descr="건물, 상업용 건물, 하늘, 건축물이(가) 표시된 사진&#10;&#10;자동 생성된 설명">
            <a:extLst>
              <a:ext uri="{FF2B5EF4-FFF2-40B4-BE49-F238E27FC236}">
                <a16:creationId xmlns:a16="http://schemas.microsoft.com/office/drawing/2014/main" id="{16DCB0D3-4452-A8A5-BC9A-8382830BD0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4"/>
          <a:stretch/>
        </p:blipFill>
        <p:spPr>
          <a:xfrm>
            <a:off x="591012" y="2909877"/>
            <a:ext cx="3425716" cy="1635258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38F67408-7836-45AF-31FB-38263AB2B03A}"/>
              </a:ext>
            </a:extLst>
          </p:cNvPr>
          <p:cNvGrpSpPr/>
          <p:nvPr/>
        </p:nvGrpSpPr>
        <p:grpSpPr>
          <a:xfrm>
            <a:off x="713362" y="2117579"/>
            <a:ext cx="1636953" cy="1636953"/>
            <a:chOff x="-3886783" y="4643394"/>
            <a:chExt cx="1011570" cy="1011570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B72FE79-B050-8E15-4A93-1D38A3B3521B}"/>
                </a:ext>
              </a:extLst>
            </p:cNvPr>
            <p:cNvGrpSpPr/>
            <p:nvPr/>
          </p:nvGrpSpPr>
          <p:grpSpPr>
            <a:xfrm>
              <a:off x="-3886783" y="4643394"/>
              <a:ext cx="1011570" cy="1011570"/>
              <a:chOff x="-3992998" y="4537179"/>
              <a:chExt cx="1224000" cy="1224000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F152982-14A9-4CCC-98DB-5440EA07B281}"/>
                  </a:ext>
                </a:extLst>
              </p:cNvPr>
              <p:cNvSpPr/>
              <p:nvPr/>
            </p:nvSpPr>
            <p:spPr>
              <a:xfrm>
                <a:off x="-3992998" y="4537179"/>
                <a:ext cx="1224000" cy="1224000"/>
              </a:xfrm>
              <a:prstGeom prst="ellipse">
                <a:avLst/>
              </a:prstGeom>
              <a:solidFill>
                <a:srgbClr val="C1C8DC">
                  <a:lumMod val="90000"/>
                  <a:alpha val="30196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78024A30-57B6-E6AF-8530-7D6A5900149E}"/>
                  </a:ext>
                </a:extLst>
              </p:cNvPr>
              <p:cNvSpPr/>
              <p:nvPr/>
            </p:nvSpPr>
            <p:spPr>
              <a:xfrm>
                <a:off x="-3884998" y="4645179"/>
                <a:ext cx="1008000" cy="1008001"/>
              </a:xfrm>
              <a:prstGeom prst="ellipse">
                <a:avLst/>
              </a:prstGeom>
              <a:solidFill>
                <a:srgbClr val="00A0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srgbClr val="37444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5E54E0E7-523C-0DE1-9BBB-9EADD7B3DAD7}"/>
                  </a:ext>
                </a:extLst>
              </p:cNvPr>
              <p:cNvSpPr/>
              <p:nvPr/>
            </p:nvSpPr>
            <p:spPr>
              <a:xfrm>
                <a:off x="-3938998" y="4591179"/>
                <a:ext cx="1116000" cy="111600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1325A">
                    <a:lumMod val="10000"/>
                    <a:lumOff val="90000"/>
                    <a:alpha val="7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0D1EB020-7D66-7D05-F833-71B416A0A0E9}"/>
                  </a:ext>
                </a:extLst>
              </p:cNvPr>
              <p:cNvSpPr/>
              <p:nvPr/>
            </p:nvSpPr>
            <p:spPr>
              <a:xfrm>
                <a:off x="-3760725" y="5544817"/>
                <a:ext cx="57736" cy="54273"/>
              </a:xfrm>
              <a:prstGeom prst="ellipse">
                <a:avLst/>
              </a:prstGeom>
              <a:solidFill>
                <a:srgbClr val="224FB2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7" name="자유형: 도형 240">
                <a:extLst>
                  <a:ext uri="{FF2B5EF4-FFF2-40B4-BE49-F238E27FC236}">
                    <a16:creationId xmlns:a16="http://schemas.microsoft.com/office/drawing/2014/main" id="{58F564D2-2D75-263E-5CF2-60D4F77D6871}"/>
                  </a:ext>
                </a:extLst>
              </p:cNvPr>
              <p:cNvSpPr/>
              <p:nvPr/>
            </p:nvSpPr>
            <p:spPr>
              <a:xfrm>
                <a:off x="-3563805" y="4649401"/>
                <a:ext cx="675167" cy="381123"/>
              </a:xfrm>
              <a:custGeom>
                <a:avLst/>
                <a:gdLst>
                  <a:gd name="connsiteX0" fmla="*/ 374373 w 1376069"/>
                  <a:gd name="connsiteY0" fmla="*/ 0 h 751213"/>
                  <a:gd name="connsiteX1" fmla="*/ 1371548 w 1376069"/>
                  <a:gd name="connsiteY1" fmla="*/ 733628 h 751213"/>
                  <a:gd name="connsiteX2" fmla="*/ 1376069 w 1376069"/>
                  <a:gd name="connsiteY2" fmla="*/ 751213 h 751213"/>
                  <a:gd name="connsiteX3" fmla="*/ 1275599 w 1376069"/>
                  <a:gd name="connsiteY3" fmla="*/ 746139 h 751213"/>
                  <a:gd name="connsiteX4" fmla="*/ 110504 w 1376069"/>
                  <a:gd name="connsiteY4" fmla="*/ 191909 h 751213"/>
                  <a:gd name="connsiteX5" fmla="*/ 0 w 1376069"/>
                  <a:gd name="connsiteY5" fmla="*/ 70324 h 751213"/>
                  <a:gd name="connsiteX6" fmla="*/ 63885 w 1376069"/>
                  <a:gd name="connsiteY6" fmla="*/ 46942 h 751213"/>
                  <a:gd name="connsiteX7" fmla="*/ 374373 w 1376069"/>
                  <a:gd name="connsiteY7" fmla="*/ 0 h 751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6069" h="751213">
                    <a:moveTo>
                      <a:pt x="374373" y="0"/>
                    </a:moveTo>
                    <a:cubicBezTo>
                      <a:pt x="842900" y="0"/>
                      <a:pt x="1239351" y="308601"/>
                      <a:pt x="1371548" y="733628"/>
                    </a:cubicBezTo>
                    <a:lnTo>
                      <a:pt x="1376069" y="751213"/>
                    </a:lnTo>
                    <a:lnTo>
                      <a:pt x="1275599" y="746139"/>
                    </a:lnTo>
                    <a:cubicBezTo>
                      <a:pt x="822323" y="700107"/>
                      <a:pt x="415508" y="496913"/>
                      <a:pt x="110504" y="191909"/>
                    </a:cubicBezTo>
                    <a:lnTo>
                      <a:pt x="0" y="70324"/>
                    </a:lnTo>
                    <a:lnTo>
                      <a:pt x="63885" y="46942"/>
                    </a:lnTo>
                    <a:cubicBezTo>
                      <a:pt x="161968" y="16434"/>
                      <a:pt x="266251" y="0"/>
                      <a:pt x="374373" y="0"/>
                    </a:cubicBez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907B956-5EEB-E5FE-4F05-B786124CD285}"/>
                </a:ext>
              </a:extLst>
            </p:cNvPr>
            <p:cNvSpPr/>
            <p:nvPr/>
          </p:nvSpPr>
          <p:spPr>
            <a:xfrm>
              <a:off x="-3847717" y="4834482"/>
              <a:ext cx="942824" cy="64665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481994" fontAlgn="base">
                <a:buClr>
                  <a:srgbClr val="37444F">
                    <a:lumMod val="75000"/>
                  </a:srgbClr>
                </a:buClr>
                <a:defRPr/>
              </a:pPr>
              <a:r>
                <a:rPr lang="ko-KR" altLang="en-US" sz="1400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정보시스템 </a:t>
              </a:r>
              <a:endParaRPr lang="en-US" altLang="ko-KR" sz="1400" kern="0" spc="-162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481994" fontAlgn="base">
                <a:buClr>
                  <a:srgbClr val="37444F">
                    <a:lumMod val="75000"/>
                  </a:srgbClr>
                </a:buClr>
                <a:defRPr/>
              </a:pPr>
              <a:r>
                <a:rPr lang="en-US" altLang="ko-KR" sz="1400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</a:t>
              </a:r>
              <a:r>
                <a:rPr lang="ko-KR" altLang="en-US" sz="1400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분야 </a:t>
              </a:r>
              <a:endParaRPr lang="en-US" altLang="ko-KR" sz="1400" kern="0" spc="-162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481994" fontAlgn="base">
                <a:buClr>
                  <a:srgbClr val="37444F">
                    <a:lumMod val="75000"/>
                  </a:srgbClr>
                </a:buClr>
                <a:defRPr/>
              </a:pPr>
              <a:r>
                <a:rPr lang="en-US" altLang="ko-KR" sz="2000" b="1" kern="0" spc="-162" dirty="0"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1,440</a:t>
              </a:r>
              <a:r>
                <a:rPr lang="ko-KR" altLang="en-US" sz="2000" b="1" kern="0" spc="-162" dirty="0"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  <a:endParaRPr lang="en-US" altLang="ko-KR" sz="2000" b="1" kern="0" spc="-162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481994" fontAlgn="base">
                <a:buClr>
                  <a:srgbClr val="37444F">
                    <a:lumMod val="75000"/>
                  </a:srgbClr>
                </a:buClr>
                <a:defRPr/>
              </a:pPr>
              <a:r>
                <a:rPr lang="ko-KR" altLang="en-US" sz="2000" b="1" kern="0" spc="-162" dirty="0"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인력보유 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3002A95-6FE8-3101-411C-CB8A653E79D2}"/>
              </a:ext>
            </a:extLst>
          </p:cNvPr>
          <p:cNvGrpSpPr/>
          <p:nvPr/>
        </p:nvGrpSpPr>
        <p:grpSpPr>
          <a:xfrm>
            <a:off x="2208009" y="2117579"/>
            <a:ext cx="1636953" cy="1636953"/>
            <a:chOff x="-4646618" y="5959084"/>
            <a:chExt cx="1011570" cy="1011570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2DC76D8B-801E-53CE-E7A5-6CC8FBECB78B}"/>
                </a:ext>
              </a:extLst>
            </p:cNvPr>
            <p:cNvGrpSpPr/>
            <p:nvPr/>
          </p:nvGrpSpPr>
          <p:grpSpPr>
            <a:xfrm>
              <a:off x="-4646618" y="5959084"/>
              <a:ext cx="1011570" cy="1011570"/>
              <a:chOff x="-4752833" y="5852869"/>
              <a:chExt cx="1224000" cy="1224000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F899A3DB-079D-6AD2-F421-6782B285043C}"/>
                  </a:ext>
                </a:extLst>
              </p:cNvPr>
              <p:cNvSpPr/>
              <p:nvPr/>
            </p:nvSpPr>
            <p:spPr>
              <a:xfrm>
                <a:off x="-4752833" y="5852869"/>
                <a:ext cx="1224000" cy="1224000"/>
              </a:xfrm>
              <a:prstGeom prst="ellipse">
                <a:avLst/>
              </a:prstGeom>
              <a:solidFill>
                <a:srgbClr val="C1C8DC">
                  <a:lumMod val="90000"/>
                  <a:alpha val="30196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BC85C42F-479C-A02C-7F34-15B5F55DCA34}"/>
                  </a:ext>
                </a:extLst>
              </p:cNvPr>
              <p:cNvSpPr/>
              <p:nvPr/>
            </p:nvSpPr>
            <p:spPr>
              <a:xfrm>
                <a:off x="-4644833" y="5960869"/>
                <a:ext cx="1008000" cy="1008001"/>
              </a:xfrm>
              <a:prstGeom prst="ellipse">
                <a:avLst/>
              </a:prstGeom>
              <a:solidFill>
                <a:srgbClr val="005A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srgbClr val="37444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BB41D795-AD31-B388-C301-5CD77DE7D25A}"/>
                  </a:ext>
                </a:extLst>
              </p:cNvPr>
              <p:cNvSpPr/>
              <p:nvPr/>
            </p:nvSpPr>
            <p:spPr>
              <a:xfrm>
                <a:off x="-4698833" y="5906869"/>
                <a:ext cx="1116000" cy="111600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1325A">
                    <a:lumMod val="10000"/>
                    <a:lumOff val="90000"/>
                    <a:alpha val="7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7F36AE5D-96CE-AF26-65D7-53B24BCF2DD8}"/>
                  </a:ext>
                </a:extLst>
              </p:cNvPr>
              <p:cNvSpPr/>
              <p:nvPr/>
            </p:nvSpPr>
            <p:spPr>
              <a:xfrm>
                <a:off x="-4520560" y="6860507"/>
                <a:ext cx="57736" cy="54273"/>
              </a:xfrm>
              <a:prstGeom prst="ellipse">
                <a:avLst/>
              </a:prstGeom>
              <a:solidFill>
                <a:srgbClr val="224FB2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자유형: 도형 240">
                <a:extLst>
                  <a:ext uri="{FF2B5EF4-FFF2-40B4-BE49-F238E27FC236}">
                    <a16:creationId xmlns:a16="http://schemas.microsoft.com/office/drawing/2014/main" id="{D8BFF4FF-5046-C657-6F42-2EC946D9608C}"/>
                  </a:ext>
                </a:extLst>
              </p:cNvPr>
              <p:cNvSpPr/>
              <p:nvPr/>
            </p:nvSpPr>
            <p:spPr>
              <a:xfrm>
                <a:off x="-4323640" y="5965091"/>
                <a:ext cx="675167" cy="381123"/>
              </a:xfrm>
              <a:custGeom>
                <a:avLst/>
                <a:gdLst>
                  <a:gd name="connsiteX0" fmla="*/ 374373 w 1376069"/>
                  <a:gd name="connsiteY0" fmla="*/ 0 h 751213"/>
                  <a:gd name="connsiteX1" fmla="*/ 1371548 w 1376069"/>
                  <a:gd name="connsiteY1" fmla="*/ 733628 h 751213"/>
                  <a:gd name="connsiteX2" fmla="*/ 1376069 w 1376069"/>
                  <a:gd name="connsiteY2" fmla="*/ 751213 h 751213"/>
                  <a:gd name="connsiteX3" fmla="*/ 1275599 w 1376069"/>
                  <a:gd name="connsiteY3" fmla="*/ 746139 h 751213"/>
                  <a:gd name="connsiteX4" fmla="*/ 110504 w 1376069"/>
                  <a:gd name="connsiteY4" fmla="*/ 191909 h 751213"/>
                  <a:gd name="connsiteX5" fmla="*/ 0 w 1376069"/>
                  <a:gd name="connsiteY5" fmla="*/ 70324 h 751213"/>
                  <a:gd name="connsiteX6" fmla="*/ 63885 w 1376069"/>
                  <a:gd name="connsiteY6" fmla="*/ 46942 h 751213"/>
                  <a:gd name="connsiteX7" fmla="*/ 374373 w 1376069"/>
                  <a:gd name="connsiteY7" fmla="*/ 0 h 751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6069" h="751213">
                    <a:moveTo>
                      <a:pt x="374373" y="0"/>
                    </a:moveTo>
                    <a:cubicBezTo>
                      <a:pt x="842900" y="0"/>
                      <a:pt x="1239351" y="308601"/>
                      <a:pt x="1371548" y="733628"/>
                    </a:cubicBezTo>
                    <a:lnTo>
                      <a:pt x="1376069" y="751213"/>
                    </a:lnTo>
                    <a:lnTo>
                      <a:pt x="1275599" y="746139"/>
                    </a:lnTo>
                    <a:cubicBezTo>
                      <a:pt x="822323" y="700107"/>
                      <a:pt x="415508" y="496913"/>
                      <a:pt x="110504" y="191909"/>
                    </a:cubicBezTo>
                    <a:lnTo>
                      <a:pt x="0" y="70324"/>
                    </a:lnTo>
                    <a:lnTo>
                      <a:pt x="63885" y="46942"/>
                    </a:lnTo>
                    <a:cubicBezTo>
                      <a:pt x="161968" y="16434"/>
                      <a:pt x="266251" y="0"/>
                      <a:pt x="374373" y="0"/>
                    </a:cubicBez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D80AE0B-71DD-E804-4705-8DBE36E9A779}"/>
                </a:ext>
              </a:extLst>
            </p:cNvPr>
            <p:cNvSpPr/>
            <p:nvPr/>
          </p:nvSpPr>
          <p:spPr>
            <a:xfrm>
              <a:off x="-4607286" y="6250727"/>
              <a:ext cx="942824" cy="51304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481994" fontAlgn="base">
                <a:buClr>
                  <a:srgbClr val="37444F">
                    <a:lumMod val="75000"/>
                  </a:srgbClr>
                </a:buClr>
                <a:defRPr/>
              </a:pPr>
              <a:r>
                <a:rPr lang="ko-KR" altLang="en-US" sz="151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기업신용등급</a:t>
              </a:r>
              <a:endParaRPr lang="en-US" altLang="ko-KR" sz="1511" kern="0" spc="-162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481994" fontAlgn="base">
                <a:buClr>
                  <a:srgbClr val="37444F">
                    <a:lumMod val="75000"/>
                  </a:srgbClr>
                </a:buClr>
                <a:defRPr/>
              </a:pPr>
              <a:r>
                <a:rPr lang="en-US" altLang="ko-KR" sz="3884" b="1" kern="0" spc="-162" dirty="0"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AA+</a:t>
              </a:r>
              <a:endParaRPr lang="ko-KR" altLang="en-US" sz="3884" b="1" kern="0" spc="-162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73146A7-9BD3-C118-4439-C5BEFA3C5FE9}"/>
              </a:ext>
            </a:extLst>
          </p:cNvPr>
          <p:cNvGrpSpPr/>
          <p:nvPr/>
        </p:nvGrpSpPr>
        <p:grpSpPr>
          <a:xfrm>
            <a:off x="3711657" y="2117579"/>
            <a:ext cx="1636953" cy="1636953"/>
            <a:chOff x="-3192075" y="5972931"/>
            <a:chExt cx="1011570" cy="101157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DE059E1-9BAC-0A2D-C63D-C319F13A812D}"/>
                </a:ext>
              </a:extLst>
            </p:cNvPr>
            <p:cNvGrpSpPr/>
            <p:nvPr/>
          </p:nvGrpSpPr>
          <p:grpSpPr>
            <a:xfrm>
              <a:off x="-3192075" y="5972931"/>
              <a:ext cx="1011570" cy="1011570"/>
              <a:chOff x="-3298290" y="5866716"/>
              <a:chExt cx="1224000" cy="122400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0FB0BAD4-BAC8-5C3B-BDB4-4D6D4B0C1501}"/>
                  </a:ext>
                </a:extLst>
              </p:cNvPr>
              <p:cNvSpPr/>
              <p:nvPr/>
            </p:nvSpPr>
            <p:spPr>
              <a:xfrm>
                <a:off x="-3298290" y="5866716"/>
                <a:ext cx="1224000" cy="1224000"/>
              </a:xfrm>
              <a:prstGeom prst="ellipse">
                <a:avLst/>
              </a:prstGeom>
              <a:solidFill>
                <a:srgbClr val="C1C8DC">
                  <a:lumMod val="90000"/>
                  <a:alpha val="30196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0FB61076-EB31-461C-9DE7-277D95ECB8FB}"/>
                  </a:ext>
                </a:extLst>
              </p:cNvPr>
              <p:cNvSpPr/>
              <p:nvPr/>
            </p:nvSpPr>
            <p:spPr>
              <a:xfrm>
                <a:off x="-3190290" y="5974719"/>
                <a:ext cx="1008000" cy="1008001"/>
              </a:xfrm>
              <a:prstGeom prst="ellipse">
                <a:avLst/>
              </a:prstGeom>
              <a:solidFill>
                <a:srgbClr val="0032B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srgbClr val="37444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169558A0-23DB-24D1-92A4-4B663E2598A2}"/>
                  </a:ext>
                </a:extLst>
              </p:cNvPr>
              <p:cNvSpPr/>
              <p:nvPr/>
            </p:nvSpPr>
            <p:spPr>
              <a:xfrm>
                <a:off x="-3244290" y="5920716"/>
                <a:ext cx="1116000" cy="111600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1325A">
                    <a:lumMod val="10000"/>
                    <a:lumOff val="90000"/>
                    <a:alpha val="7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F51D8C8A-C9D2-55AA-E5FA-956C36639579}"/>
                  </a:ext>
                </a:extLst>
              </p:cNvPr>
              <p:cNvSpPr/>
              <p:nvPr/>
            </p:nvSpPr>
            <p:spPr>
              <a:xfrm>
                <a:off x="-3066017" y="6874354"/>
                <a:ext cx="57736" cy="54273"/>
              </a:xfrm>
              <a:prstGeom prst="ellipse">
                <a:avLst/>
              </a:prstGeom>
              <a:solidFill>
                <a:srgbClr val="224FB2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3" name="자유형: 도형 240">
                <a:extLst>
                  <a:ext uri="{FF2B5EF4-FFF2-40B4-BE49-F238E27FC236}">
                    <a16:creationId xmlns:a16="http://schemas.microsoft.com/office/drawing/2014/main" id="{4FA264EF-DBB1-34E3-4062-ACF02C390B05}"/>
                  </a:ext>
                </a:extLst>
              </p:cNvPr>
              <p:cNvSpPr/>
              <p:nvPr/>
            </p:nvSpPr>
            <p:spPr>
              <a:xfrm>
                <a:off x="-2869097" y="5978938"/>
                <a:ext cx="675167" cy="381123"/>
              </a:xfrm>
              <a:custGeom>
                <a:avLst/>
                <a:gdLst>
                  <a:gd name="connsiteX0" fmla="*/ 374373 w 1376069"/>
                  <a:gd name="connsiteY0" fmla="*/ 0 h 751213"/>
                  <a:gd name="connsiteX1" fmla="*/ 1371548 w 1376069"/>
                  <a:gd name="connsiteY1" fmla="*/ 733628 h 751213"/>
                  <a:gd name="connsiteX2" fmla="*/ 1376069 w 1376069"/>
                  <a:gd name="connsiteY2" fmla="*/ 751213 h 751213"/>
                  <a:gd name="connsiteX3" fmla="*/ 1275599 w 1376069"/>
                  <a:gd name="connsiteY3" fmla="*/ 746139 h 751213"/>
                  <a:gd name="connsiteX4" fmla="*/ 110504 w 1376069"/>
                  <a:gd name="connsiteY4" fmla="*/ 191909 h 751213"/>
                  <a:gd name="connsiteX5" fmla="*/ 0 w 1376069"/>
                  <a:gd name="connsiteY5" fmla="*/ 70324 h 751213"/>
                  <a:gd name="connsiteX6" fmla="*/ 63885 w 1376069"/>
                  <a:gd name="connsiteY6" fmla="*/ 46942 h 751213"/>
                  <a:gd name="connsiteX7" fmla="*/ 374373 w 1376069"/>
                  <a:gd name="connsiteY7" fmla="*/ 0 h 751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6069" h="751213">
                    <a:moveTo>
                      <a:pt x="374373" y="0"/>
                    </a:moveTo>
                    <a:cubicBezTo>
                      <a:pt x="842900" y="0"/>
                      <a:pt x="1239351" y="308601"/>
                      <a:pt x="1371548" y="733628"/>
                    </a:cubicBezTo>
                    <a:lnTo>
                      <a:pt x="1376069" y="751213"/>
                    </a:lnTo>
                    <a:lnTo>
                      <a:pt x="1275599" y="746139"/>
                    </a:lnTo>
                    <a:cubicBezTo>
                      <a:pt x="822323" y="700107"/>
                      <a:pt x="415508" y="496913"/>
                      <a:pt x="110504" y="191909"/>
                    </a:cubicBezTo>
                    <a:lnTo>
                      <a:pt x="0" y="70324"/>
                    </a:lnTo>
                    <a:lnTo>
                      <a:pt x="63885" y="46942"/>
                    </a:lnTo>
                    <a:cubicBezTo>
                      <a:pt x="161968" y="16434"/>
                      <a:pt x="266251" y="0"/>
                      <a:pt x="374373" y="0"/>
                    </a:cubicBez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481994">
                  <a:defRPr/>
                </a:pPr>
                <a:endParaRPr lang="ko-KR" altLang="en-US" sz="2159" b="1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A6EB568-F0D3-555D-EB7A-1C11FB4D9820}"/>
                </a:ext>
              </a:extLst>
            </p:cNvPr>
            <p:cNvSpPr/>
            <p:nvPr/>
          </p:nvSpPr>
          <p:spPr>
            <a:xfrm>
              <a:off x="-3148715" y="6179987"/>
              <a:ext cx="942824" cy="64665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481994" fontAlgn="base">
                <a:buClr>
                  <a:srgbClr val="37444F">
                    <a:lumMod val="75000"/>
                  </a:srgbClr>
                </a:buClr>
                <a:defRPr/>
              </a:pPr>
              <a:r>
                <a:rPr lang="ko-KR" altLang="en-US" sz="1400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그룹 데이터</a:t>
              </a:r>
              <a:endParaRPr lang="en-US" altLang="ko-KR" sz="1400" kern="0" spc="-162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481994" fontAlgn="base">
                <a:buClr>
                  <a:srgbClr val="37444F">
                    <a:lumMod val="75000"/>
                  </a:srgbClr>
                </a:buClr>
                <a:defRPr/>
              </a:pPr>
              <a:r>
                <a:rPr lang="ko-KR" altLang="en-US" sz="1400" kern="0" spc="-162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총괄 운영 관리</a:t>
              </a:r>
              <a:endParaRPr lang="en-US" altLang="ko-KR" sz="1400" kern="0" spc="-162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481994" fontAlgn="base">
                <a:buClr>
                  <a:srgbClr val="37444F">
                    <a:lumMod val="75000"/>
                  </a:srgbClr>
                </a:buClr>
                <a:defRPr/>
              </a:pPr>
              <a:r>
                <a:rPr lang="en-US" altLang="ko-KR" sz="2000" b="1" kern="0" spc="-162" dirty="0"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IDC </a:t>
              </a:r>
              <a:r>
                <a:rPr lang="ko-KR" altLang="en-US" sz="2000" b="1" kern="0" spc="-162" dirty="0"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</a:t>
              </a:r>
              <a:endParaRPr lang="en-US" altLang="ko-KR" sz="2000" b="1" kern="0" spc="-162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481994" fontAlgn="base">
                <a:buClr>
                  <a:srgbClr val="37444F">
                    <a:lumMod val="75000"/>
                  </a:srgbClr>
                </a:buClr>
                <a:defRPr/>
              </a:pPr>
              <a:r>
                <a:rPr lang="ko-KR" altLang="en-US" sz="2000" b="1" kern="0" spc="-162" dirty="0"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노하우</a:t>
              </a:r>
            </a:p>
          </p:txBody>
        </p:sp>
      </p:grpSp>
      <p:sp>
        <p:nvSpPr>
          <p:cNvPr id="114" name="Text Box 23">
            <a:extLst>
              <a:ext uri="{FF2B5EF4-FFF2-40B4-BE49-F238E27FC236}">
                <a16:creationId xmlns:a16="http://schemas.microsoft.com/office/drawing/2014/main" id="{2010BD9A-1EA6-CE08-87CD-F12981DE6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944" y="1685256"/>
            <a:ext cx="3866945" cy="332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buClr>
                <a:srgbClr val="808080"/>
              </a:buClr>
              <a:defRPr sz="1400">
                <a:solidFill>
                  <a:schemeClr val="accent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defTabSz="914400" eaLnBrk="1" hangingPunct="1">
              <a:defRPr sz="1800">
                <a:latin typeface="+mn-lt"/>
                <a:ea typeface="+mn-ea"/>
              </a:defRPr>
            </a:lvl2pPr>
            <a:lvl3pPr defTabSz="914400" eaLnBrk="1" hangingPunct="1">
              <a:defRPr sz="1800">
                <a:latin typeface="+mn-lt"/>
                <a:ea typeface="+mn-ea"/>
              </a:defRPr>
            </a:lvl3pPr>
            <a:lvl4pPr defTabSz="914400" eaLnBrk="1" hangingPunct="1">
              <a:defRPr sz="1800">
                <a:latin typeface="+mn-lt"/>
                <a:ea typeface="+mn-ea"/>
              </a:defRPr>
            </a:lvl4pPr>
            <a:lvl5pPr defTabSz="914400" eaLnBrk="1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defTabSz="986884">
              <a:defRPr/>
            </a:pPr>
            <a:r>
              <a:rPr lang="ko-KR" altLang="en-US" sz="1727" b="1" kern="0" spc="-162" dirty="0">
                <a:ln>
                  <a:solidFill>
                    <a:srgbClr val="AAB4C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</a:t>
            </a:r>
            <a:r>
              <a:rPr lang="en-US" altLang="ko-KR" sz="1727" b="1" kern="0" spc="-162" dirty="0">
                <a:ln>
                  <a:solidFill>
                    <a:srgbClr val="AAB4C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IT</a:t>
            </a:r>
            <a:r>
              <a:rPr lang="ko-KR" altLang="en-US" sz="1727" b="1" kern="0" spc="-162" dirty="0">
                <a:ln>
                  <a:solidFill>
                    <a:srgbClr val="AAB4C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인프라  </a:t>
            </a:r>
            <a:r>
              <a:rPr lang="en-US" altLang="ko-KR" sz="2159" b="1" kern="0" spc="-162" dirty="0">
                <a:ln>
                  <a:solidFill>
                    <a:srgbClr val="AAB4C8">
                      <a:alpha val="0"/>
                    </a:srgbClr>
                  </a:solidFill>
                </a:ln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One-Stop</a:t>
            </a:r>
            <a:r>
              <a:rPr lang="ko-KR" altLang="en-US" sz="2159" b="1" kern="0" spc="-162" dirty="0">
                <a:ln>
                  <a:solidFill>
                    <a:srgbClr val="AAB4C8">
                      <a:alpha val="0"/>
                    </a:srgbClr>
                  </a:solidFill>
                </a:ln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</a:t>
            </a:r>
            <a:endParaRPr lang="en-US" altLang="ko-KR" sz="2159" b="1" kern="0" spc="-162" dirty="0">
              <a:ln>
                <a:solidFill>
                  <a:srgbClr val="AAB4C8">
                    <a:alpha val="0"/>
                  </a:srgbClr>
                </a:solidFill>
              </a:ln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92F99812-07A5-4C6B-090D-97D76656B6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97" b="-5250"/>
          <a:stretch/>
        </p:blipFill>
        <p:spPr>
          <a:xfrm>
            <a:off x="3894994" y="4065997"/>
            <a:ext cx="1245322" cy="381455"/>
          </a:xfrm>
          <a:prstGeom prst="rect">
            <a:avLst/>
          </a:prstGeom>
        </p:spPr>
      </p:pic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5CB6A9A-11AF-D641-280E-51FC7FA0C3E3}"/>
              </a:ext>
            </a:extLst>
          </p:cNvPr>
          <p:cNvGrpSpPr/>
          <p:nvPr/>
        </p:nvGrpSpPr>
        <p:grpSpPr>
          <a:xfrm>
            <a:off x="5061867" y="3008632"/>
            <a:ext cx="1345051" cy="1504595"/>
            <a:chOff x="6254935" y="3830758"/>
            <a:chExt cx="1926240" cy="2421614"/>
          </a:xfrm>
          <a:effectLst/>
          <a:scene3d>
            <a:camera prst="perspectiveHeroicExtremeLeftFacing"/>
            <a:lightRig rig="threePt" dir="t"/>
          </a:scene3d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133A352E-6E60-2F4E-4F3D-4BA6003C2056}"/>
                </a:ext>
              </a:extLst>
            </p:cNvPr>
            <p:cNvGrpSpPr/>
            <p:nvPr/>
          </p:nvGrpSpPr>
          <p:grpSpPr>
            <a:xfrm>
              <a:off x="6254935" y="3830760"/>
              <a:ext cx="1926240" cy="2421611"/>
              <a:chOff x="7394853" y="3982119"/>
              <a:chExt cx="1326672" cy="1822582"/>
            </a:xfrm>
            <a:effectLst>
              <a:outerShdw blurRad="136300" dist="38100" dir="2700000" algn="tl" rotWithShape="0">
                <a:srgbClr val="D2D7E6">
                  <a:lumMod val="25000"/>
                  <a:alpha val="83000"/>
                </a:srgbClr>
              </a:outerShdw>
            </a:effectLst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603A347E-DBB2-4408-1F10-996ED7E81B67}"/>
                  </a:ext>
                </a:extLst>
              </p:cNvPr>
              <p:cNvSpPr/>
              <p:nvPr/>
            </p:nvSpPr>
            <p:spPr>
              <a:xfrm>
                <a:off x="7394853" y="3982119"/>
                <a:ext cx="1326672" cy="1822582"/>
              </a:xfrm>
              <a:prstGeom prst="rect">
                <a:avLst/>
              </a:prstGeom>
              <a:solidFill>
                <a:srgbClr val="AAB4C8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86884">
                  <a:defRPr/>
                </a:pPr>
                <a:endParaRPr lang="ko-KR" altLang="en-US" sz="2115" b="1" kern="0" spc="-162" dirty="0">
                  <a:ln>
                    <a:solidFill>
                      <a:srgbClr val="AAB4C8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035506A6-B3C3-119F-DEA7-341778B28B84}"/>
                  </a:ext>
                </a:extLst>
              </p:cNvPr>
              <p:cNvSpPr/>
              <p:nvPr/>
            </p:nvSpPr>
            <p:spPr>
              <a:xfrm>
                <a:off x="7467854" y="4050627"/>
                <a:ext cx="1183856" cy="1686994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" algn="ctr" rotWithShape="0">
                  <a:sysClr val="windowText" lastClr="000000">
                    <a:lumMod val="50000"/>
                    <a:lumOff val="50000"/>
                    <a:alpha val="40000"/>
                  </a:sysClr>
                </a:outerShdw>
              </a:effectLst>
            </p:spPr>
            <p:txBody>
              <a:bodyPr rtlCol="0" anchor="ctr"/>
              <a:lstStyle/>
              <a:p>
                <a:pPr algn="ctr" defTabSz="986884">
                  <a:defRPr/>
                </a:pPr>
                <a:endParaRPr lang="ko-KR" altLang="en-US" sz="2115" b="1" kern="0" spc="-162" dirty="0">
                  <a:ln>
                    <a:solidFill>
                      <a:srgbClr val="AAB4C8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Picture 2">
              <a:extLst>
                <a:ext uri="{FF2B5EF4-FFF2-40B4-BE49-F238E27FC236}">
                  <a16:creationId xmlns:a16="http://schemas.microsoft.com/office/drawing/2014/main" id="{3667FCA8-E5EF-EF44-985A-723BC782FC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7" b="3538"/>
            <a:stretch/>
          </p:blipFill>
          <p:spPr bwMode="auto">
            <a:xfrm>
              <a:off x="6371755" y="3933486"/>
              <a:ext cx="1703724" cy="224638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직각 삼각형 141">
              <a:extLst>
                <a:ext uri="{FF2B5EF4-FFF2-40B4-BE49-F238E27FC236}">
                  <a16:creationId xmlns:a16="http://schemas.microsoft.com/office/drawing/2014/main" id="{75A553B8-3E4E-B9B8-E883-9EAFB3674051}"/>
                </a:ext>
              </a:extLst>
            </p:cNvPr>
            <p:cNvSpPr/>
            <p:nvPr/>
          </p:nvSpPr>
          <p:spPr>
            <a:xfrm rot="5400000">
              <a:off x="6271613" y="3814080"/>
              <a:ext cx="359549" cy="392905"/>
            </a:xfrm>
            <a:prstGeom prst="rtTriangle">
              <a:avLst/>
            </a:prstGeom>
            <a:solidFill>
              <a:srgbClr val="AAB4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86884">
                <a:defRPr/>
              </a:pPr>
              <a:endParaRPr lang="ko-KR" altLang="en-US" sz="2115" b="1" kern="0" spc="-162" dirty="0">
                <a:ln>
                  <a:solidFill>
                    <a:srgbClr val="AAB4C8">
                      <a:alpha val="0"/>
                    </a:srgbClr>
                  </a:solidFill>
                </a:ln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직각 삼각형 142">
              <a:extLst>
                <a:ext uri="{FF2B5EF4-FFF2-40B4-BE49-F238E27FC236}">
                  <a16:creationId xmlns:a16="http://schemas.microsoft.com/office/drawing/2014/main" id="{225B6F0C-95A7-1F6A-6C45-8851648DED2D}"/>
                </a:ext>
              </a:extLst>
            </p:cNvPr>
            <p:cNvSpPr/>
            <p:nvPr/>
          </p:nvSpPr>
          <p:spPr>
            <a:xfrm rot="10800000">
              <a:off x="7788270" y="3830758"/>
              <a:ext cx="392905" cy="359549"/>
            </a:xfrm>
            <a:prstGeom prst="rtTriangle">
              <a:avLst/>
            </a:prstGeom>
            <a:solidFill>
              <a:srgbClr val="AAB4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86884">
                <a:defRPr/>
              </a:pPr>
              <a:endParaRPr lang="ko-KR" altLang="en-US" sz="2115" b="1" kern="0" spc="-162" dirty="0">
                <a:ln>
                  <a:solidFill>
                    <a:srgbClr val="AAB4C8">
                      <a:alpha val="0"/>
                    </a:srgbClr>
                  </a:solidFill>
                </a:ln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직각 삼각형 145">
              <a:extLst>
                <a:ext uri="{FF2B5EF4-FFF2-40B4-BE49-F238E27FC236}">
                  <a16:creationId xmlns:a16="http://schemas.microsoft.com/office/drawing/2014/main" id="{EA909666-DC15-316D-ACAC-C47FB8C3CCA1}"/>
                </a:ext>
              </a:extLst>
            </p:cNvPr>
            <p:cNvSpPr/>
            <p:nvPr/>
          </p:nvSpPr>
          <p:spPr>
            <a:xfrm rot="16200000">
              <a:off x="7804948" y="5876145"/>
              <a:ext cx="359549" cy="392905"/>
            </a:xfrm>
            <a:prstGeom prst="rtTriangle">
              <a:avLst/>
            </a:prstGeom>
            <a:solidFill>
              <a:srgbClr val="AAB4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86884">
                <a:defRPr/>
              </a:pPr>
              <a:endParaRPr lang="ko-KR" altLang="en-US" sz="2115" b="1" kern="0" spc="-162" dirty="0">
                <a:ln>
                  <a:solidFill>
                    <a:srgbClr val="AAB4C8">
                      <a:alpha val="0"/>
                    </a:srgbClr>
                  </a:solidFill>
                </a:ln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직각 삼각형 146">
              <a:extLst>
                <a:ext uri="{FF2B5EF4-FFF2-40B4-BE49-F238E27FC236}">
                  <a16:creationId xmlns:a16="http://schemas.microsoft.com/office/drawing/2014/main" id="{1997B0A5-5AFE-B01C-BF1A-FDC862E1E33C}"/>
                </a:ext>
              </a:extLst>
            </p:cNvPr>
            <p:cNvSpPr/>
            <p:nvPr/>
          </p:nvSpPr>
          <p:spPr>
            <a:xfrm>
              <a:off x="6254935" y="5892823"/>
              <a:ext cx="392905" cy="359549"/>
            </a:xfrm>
            <a:prstGeom prst="rtTriangle">
              <a:avLst/>
            </a:prstGeom>
            <a:solidFill>
              <a:srgbClr val="AAB4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86884">
                <a:defRPr/>
              </a:pPr>
              <a:endParaRPr lang="ko-KR" altLang="en-US" sz="2115" b="1" kern="0" spc="-162" dirty="0">
                <a:ln>
                  <a:solidFill>
                    <a:srgbClr val="AAB4C8">
                      <a:alpha val="0"/>
                    </a:srgbClr>
                  </a:solidFill>
                </a:ln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287356" y="4872834"/>
            <a:ext cx="7329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AWS </a:t>
            </a:r>
            <a:r>
              <a:rPr lang="ko-KR" altLang="en-US" sz="1400" u="sng" dirty="0" err="1">
                <a:latin typeface="+mn-ea"/>
              </a:rPr>
              <a:t>보안진단을</a:t>
            </a:r>
            <a:r>
              <a:rPr lang="ko-KR" altLang="en-US" sz="1400" u="sng" dirty="0">
                <a:latin typeface="+mn-ea"/>
              </a:rPr>
              <a:t> 수행한 </a:t>
            </a:r>
            <a:r>
              <a:rPr lang="en-US" altLang="ko-KR" sz="1400" u="sng" dirty="0">
                <a:latin typeface="+mn-ea"/>
              </a:rPr>
              <a:t>CJ</a:t>
            </a:r>
            <a:r>
              <a:rPr lang="ko-KR" altLang="en-US" sz="1400" u="sng" dirty="0" err="1">
                <a:latin typeface="+mn-ea"/>
              </a:rPr>
              <a:t>올리브네트웍스</a:t>
            </a:r>
            <a:r>
              <a:rPr lang="ko-KR" altLang="en-US" sz="1400" u="sng" dirty="0">
                <a:latin typeface="+mn-ea"/>
              </a:rPr>
              <a:t> 정보보안담당은</a:t>
            </a:r>
            <a:endParaRPr lang="en-US" altLang="ko-KR" sz="1400" u="sng" dirty="0">
              <a:latin typeface="+mn-ea"/>
            </a:endParaRPr>
          </a:p>
          <a:p>
            <a:pPr algn="ctr"/>
            <a:r>
              <a:rPr lang="ko-KR" altLang="en-US" sz="1400" u="sng" dirty="0">
                <a:latin typeface="+mn-ea"/>
              </a:rPr>
              <a:t>규정 준수 및 개인정보 보호 분야의</a:t>
            </a:r>
            <a:r>
              <a:rPr lang="en-US" altLang="ko-KR" sz="1400" u="sng" dirty="0">
                <a:latin typeface="+mn-ea"/>
              </a:rPr>
              <a:t> AWS </a:t>
            </a:r>
            <a:r>
              <a:rPr lang="ko-KR" altLang="en-US" sz="1400" u="sng" dirty="0">
                <a:latin typeface="+mn-ea"/>
              </a:rPr>
              <a:t>보안역량인증을 보유하고 있습니다</a:t>
            </a:r>
            <a:r>
              <a:rPr lang="en-US" altLang="ko-KR" sz="1400" u="sng" dirty="0">
                <a:latin typeface="+mn-ea"/>
              </a:rPr>
              <a:t>.</a:t>
            </a:r>
          </a:p>
          <a:p>
            <a:pPr algn="ctr"/>
            <a:r>
              <a:rPr lang="en-US" altLang="ko-KR" sz="1400" u="sng" dirty="0">
                <a:latin typeface="+mn-ea"/>
              </a:rPr>
              <a:t>(</a:t>
            </a:r>
            <a:r>
              <a:rPr lang="ko-KR" altLang="en-US" sz="1400" u="sng" dirty="0">
                <a:latin typeface="+mn-ea"/>
              </a:rPr>
              <a:t>국내 기업 최초</a:t>
            </a:r>
            <a:r>
              <a:rPr lang="en-US" altLang="ko-KR" sz="1400" u="sng" dirty="0">
                <a:latin typeface="+mn-ea"/>
              </a:rPr>
              <a:t>, </a:t>
            </a:r>
            <a:r>
              <a:rPr lang="ko-KR" altLang="en-US" sz="1400" u="sng" dirty="0">
                <a:latin typeface="+mn-ea"/>
              </a:rPr>
              <a:t>단일</a:t>
            </a:r>
            <a:r>
              <a:rPr lang="en-US" altLang="ko-KR" sz="1400" u="sng" dirty="0">
                <a:latin typeface="+mn-ea"/>
              </a:rPr>
              <a:t>)</a:t>
            </a:r>
            <a:endParaRPr lang="ko-KR" altLang="en-US" sz="1400" u="sng" dirty="0">
              <a:latin typeface="+mn-ea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859530" y="5804925"/>
            <a:ext cx="630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※ </a:t>
            </a:r>
            <a:r>
              <a:rPr lang="ko-KR" altLang="en-US" sz="1000" dirty="0" err="1">
                <a:latin typeface="+mn-ea"/>
              </a:rPr>
              <a:t>역량인증은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MSP</a:t>
            </a:r>
            <a:r>
              <a:rPr lang="ko-KR" altLang="en-US" sz="1000" dirty="0">
                <a:latin typeface="+mn-ea"/>
              </a:rPr>
              <a:t>사의 비즈니스 차별화를 위한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기술 역량과 전문성 강조 프로그램으로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 </a:t>
            </a:r>
            <a:r>
              <a:rPr lang="ko-KR" altLang="en-US" sz="1000" dirty="0">
                <a:latin typeface="+mn-ea"/>
              </a:rPr>
              <a:t>높은 기준에 따라 평가되어 보안역량인증은 국내 </a:t>
            </a:r>
            <a:r>
              <a:rPr lang="en-US" altLang="ko-KR" sz="1000" dirty="0">
                <a:latin typeface="+mn-ea"/>
              </a:rPr>
              <a:t>CJ</a:t>
            </a:r>
            <a:r>
              <a:rPr lang="ko-KR" altLang="en-US" sz="1000" dirty="0" err="1">
                <a:latin typeface="+mn-ea"/>
              </a:rPr>
              <a:t>올리브네트웍스를</a:t>
            </a:r>
            <a:r>
              <a:rPr lang="ko-KR" altLang="en-US" sz="1000" dirty="0">
                <a:latin typeface="+mn-ea"/>
              </a:rPr>
              <a:t> 포함한 삼성</a:t>
            </a:r>
            <a:r>
              <a:rPr lang="en-US" altLang="ko-KR" sz="1000" dirty="0">
                <a:latin typeface="+mn-ea"/>
              </a:rPr>
              <a:t>SD*, LG CN*</a:t>
            </a:r>
            <a:r>
              <a:rPr lang="ko-KR" altLang="en-US" sz="1000" dirty="0">
                <a:latin typeface="+mn-ea"/>
              </a:rPr>
              <a:t>만 보유</a:t>
            </a:r>
            <a:r>
              <a:rPr lang="en-US" altLang="ko-KR" sz="1000" dirty="0">
                <a:latin typeface="+mn-ea"/>
              </a:rPr>
              <a:t> 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2730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67496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VPC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플로우</a:t>
            </a:r>
            <a:r>
              <a:rPr lang="ko-KR" altLang="en-US" sz="1000" dirty="0">
                <a:latin typeface="+mn-ea"/>
              </a:rPr>
              <a:t> 로그 생성 선택 </a:t>
            </a:r>
            <a:r>
              <a:rPr lang="en-US" altLang="ko-KR" sz="1000" dirty="0">
                <a:latin typeface="+mn-ea"/>
              </a:rPr>
              <a:t> 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로깅 정책</a:t>
            </a: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6.1 </a:t>
            </a:r>
            <a:r>
              <a:rPr lang="en-US" altLang="ko-KR" dirty="0" err="1">
                <a:latin typeface="맑은 고딕"/>
                <a:ea typeface="맑은 고딕"/>
              </a:rPr>
              <a:t>VPC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플로우</a:t>
            </a:r>
            <a:r>
              <a:rPr lang="ko-KR" altLang="en-US" dirty="0">
                <a:latin typeface="맑은 고딕"/>
                <a:ea typeface="맑은 고딕"/>
              </a:rPr>
              <a:t> 로그 활성화 여부 점검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CB55828-2D69-DABC-B81F-64427BBB45AE}"/>
              </a:ext>
            </a:extLst>
          </p:cNvPr>
          <p:cNvSpPr/>
          <p:nvPr/>
        </p:nvSpPr>
        <p:spPr>
          <a:xfrm rot="5400000">
            <a:off x="4426192" y="3053206"/>
            <a:ext cx="755441" cy="188060"/>
          </a:xfrm>
          <a:prstGeom prst="triangle">
            <a:avLst/>
          </a:prstGeom>
          <a:gradFill>
            <a:gsLst>
              <a:gs pos="0">
                <a:srgbClr val="666666">
                  <a:alpha val="50000"/>
                </a:srgbClr>
              </a:gs>
              <a:gs pos="100000">
                <a:srgbClr val="F5F5F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A87D36-8E5D-6873-F72D-DE4382D4C37F}"/>
              </a:ext>
            </a:extLst>
          </p:cNvPr>
          <p:cNvSpPr/>
          <p:nvPr/>
        </p:nvSpPr>
        <p:spPr>
          <a:xfrm>
            <a:off x="4953001" y="1630440"/>
            <a:ext cx="4163785" cy="28780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2570C-A62E-8FF1-1489-5DBBF7497282}"/>
              </a:ext>
            </a:extLst>
          </p:cNvPr>
          <p:cNvSpPr txBox="1"/>
          <p:nvPr/>
        </p:nvSpPr>
        <p:spPr>
          <a:xfrm>
            <a:off x="4986594" y="2685752"/>
            <a:ext cx="3757759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적시에 안정적이고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 일관된 보안 이벤트 로그 검색을 위해 캡처는 </a:t>
            </a:r>
            <a:r>
              <a:rPr lang="en-US" altLang="ko-KR" sz="1000" b="1" dirty="0">
                <a:latin typeface="+mn-ea"/>
              </a:rPr>
              <a:t>‘</a:t>
            </a:r>
            <a:r>
              <a:rPr lang="ko-KR" altLang="en-US" sz="1000" b="1" dirty="0">
                <a:latin typeface="+mn-ea"/>
              </a:rPr>
              <a:t>모두</a:t>
            </a:r>
            <a:r>
              <a:rPr lang="en-US" altLang="ko-KR" sz="1000" b="1" dirty="0">
                <a:latin typeface="+mn-ea"/>
              </a:rPr>
              <a:t>’ </a:t>
            </a:r>
            <a:r>
              <a:rPr lang="ko-KR" altLang="en-US" sz="1000" b="1" dirty="0">
                <a:latin typeface="+mn-ea"/>
              </a:rPr>
              <a:t>로깅</a:t>
            </a:r>
            <a:r>
              <a:rPr lang="ko-KR" altLang="en-US" sz="1000" dirty="0">
                <a:latin typeface="+mn-ea"/>
              </a:rPr>
              <a:t>하는 것을 권고 </a:t>
            </a:r>
            <a:endParaRPr lang="en-US" altLang="ko-KR" sz="5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게시 대상은 각각 장단점이 있으나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일반적으로 비용 효율적이면서 장기 로그 보존을 고려한다면 </a:t>
            </a:r>
            <a:r>
              <a:rPr lang="en-US" altLang="ko-KR" sz="1000" b="1" dirty="0">
                <a:latin typeface="+mn-ea"/>
              </a:rPr>
              <a:t>‘S3 </a:t>
            </a:r>
            <a:r>
              <a:rPr lang="ko-KR" altLang="en-US" sz="1000" b="1" dirty="0">
                <a:latin typeface="+mn-ea"/>
              </a:rPr>
              <a:t>버킷으로 전송</a:t>
            </a:r>
            <a:r>
              <a:rPr lang="en-US" altLang="ko-KR" sz="1000" b="1" dirty="0">
                <a:latin typeface="+mn-ea"/>
              </a:rPr>
              <a:t>’</a:t>
            </a:r>
            <a:r>
              <a:rPr lang="ko-KR" altLang="en-US" sz="1000" dirty="0">
                <a:latin typeface="+mn-ea"/>
              </a:rPr>
              <a:t>하는 것을 권고</a:t>
            </a:r>
            <a:endParaRPr lang="en-US" altLang="ko-KR" sz="5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CloudWatch</a:t>
            </a:r>
            <a:r>
              <a:rPr lang="ko-KR" altLang="en-US" sz="1000" dirty="0">
                <a:latin typeface="+mn-ea"/>
              </a:rPr>
              <a:t>는 </a:t>
            </a:r>
            <a:r>
              <a:rPr lang="en-US" altLang="ko-KR" sz="1000" dirty="0">
                <a:latin typeface="+mn-ea"/>
              </a:rPr>
              <a:t>Log Insights </a:t>
            </a:r>
            <a:r>
              <a:rPr lang="ko-KR" altLang="en-US" sz="1000" dirty="0">
                <a:latin typeface="+mn-ea"/>
              </a:rPr>
              <a:t>설정을 통해 실시간성으로 로그 데이터를 모니터링하는데 효과적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16" y="1721442"/>
            <a:ext cx="4030809" cy="644330"/>
          </a:xfrm>
          <a:prstGeom prst="rect">
            <a:avLst/>
          </a:prstGeom>
        </p:spPr>
      </p:pic>
      <p:sp>
        <p:nvSpPr>
          <p:cNvPr id="21" name="AutoShape 84">
            <a:extLst>
              <a:ext uri="{FF2B5EF4-FFF2-40B4-BE49-F238E27FC236}">
                <a16:creationId xmlns:a16="http://schemas.microsoft.com/office/drawing/2014/main" id="{9F2DDDB1-E2D7-F872-2C76-BEBC7F169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715" y="2480699"/>
            <a:ext cx="2873324" cy="142518"/>
          </a:xfrm>
          <a:prstGeom prst="roundRect">
            <a:avLst>
              <a:gd name="adj" fmla="val 5042"/>
            </a:avLst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>
              <a:buClr>
                <a:schemeClr val="tx1">
                  <a:lumMod val="50000"/>
                  <a:lumOff val="50000"/>
                </a:schemeClr>
              </a:buClr>
              <a:tabLst>
                <a:tab pos="1268271" algn="l"/>
              </a:tabLst>
            </a:pPr>
            <a:r>
              <a:rPr lang="en-US" altLang="ko-KR" sz="900" spc="-60" dirty="0">
                <a:latin typeface="+mn-ea"/>
              </a:rPr>
              <a:t>※ (</a:t>
            </a:r>
            <a:r>
              <a:rPr lang="ko-KR" altLang="en-US" sz="900" spc="-60" dirty="0" err="1">
                <a:latin typeface="+mn-ea"/>
              </a:rPr>
              <a:t>플로우로그</a:t>
            </a:r>
            <a:r>
              <a:rPr lang="ko-KR" altLang="en-US" sz="900" spc="-60" dirty="0">
                <a:latin typeface="+mn-ea"/>
              </a:rPr>
              <a:t> 예시</a:t>
            </a:r>
            <a:r>
              <a:rPr lang="en-US" altLang="ko-KR" sz="900" spc="-60" dirty="0">
                <a:latin typeface="+mn-ea"/>
              </a:rPr>
              <a:t>) </a:t>
            </a:r>
            <a:r>
              <a:rPr lang="en-US" altLang="ko-KR" sz="900" spc="-60" dirty="0" err="1">
                <a:latin typeface="+mn-ea"/>
              </a:rPr>
              <a:t>src</a:t>
            </a:r>
            <a:r>
              <a:rPr lang="en-US" altLang="ko-KR" sz="900" spc="-60" dirty="0">
                <a:latin typeface="+mn-ea"/>
              </a:rPr>
              <a:t>, </a:t>
            </a:r>
            <a:r>
              <a:rPr lang="en-US" altLang="ko-KR" sz="900" spc="-60" dirty="0" err="1">
                <a:latin typeface="+mn-ea"/>
              </a:rPr>
              <a:t>dst</a:t>
            </a:r>
            <a:r>
              <a:rPr lang="en-US" altLang="ko-KR" sz="900" spc="-60" dirty="0">
                <a:latin typeface="+mn-ea"/>
              </a:rPr>
              <a:t>, port, action </a:t>
            </a:r>
            <a:r>
              <a:rPr lang="ko-KR" altLang="en-US" sz="900" spc="-60" dirty="0">
                <a:latin typeface="+mn-ea"/>
              </a:rPr>
              <a:t>등 다양한 필드 포함</a:t>
            </a:r>
            <a:r>
              <a:rPr lang="en-US" altLang="ko-KR" sz="900" spc="-60" dirty="0">
                <a:latin typeface="+mn-ea"/>
              </a:rPr>
              <a:t> </a:t>
            </a:r>
            <a:r>
              <a:rPr lang="ko-KR" altLang="en-US" sz="900" spc="-60" dirty="0">
                <a:latin typeface="+mn-ea"/>
              </a:rPr>
              <a:t> </a:t>
            </a:r>
            <a:endParaRPr lang="en-US" altLang="ko-KR" sz="900" spc="-6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4698271"/>
            <a:ext cx="785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err="1">
                <a:latin typeface="+mn-ea"/>
              </a:rPr>
              <a:t>플로우</a:t>
            </a:r>
            <a:r>
              <a:rPr lang="ko-KR" altLang="en-US" sz="1000" dirty="0">
                <a:latin typeface="+mn-ea"/>
              </a:rPr>
              <a:t> 로그 생성을 통해 수집된 이벤트에 대해서는 잠재적 이상 징후를 식별할 수 있도록 분석 및 시각화 방안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이상 징후에 대한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en-US" sz="1000" dirty="0">
                <a:latin typeface="+mn-ea"/>
              </a:rPr>
              <a:t> 대응 방안을 함께 고려하는 것이 필요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15EE7-ECDC-81CC-CA1B-B3402CB87E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80"/>
          <a:stretch>
            <a:fillRect/>
          </a:stretch>
        </p:blipFill>
        <p:spPr>
          <a:xfrm>
            <a:off x="866775" y="1636703"/>
            <a:ext cx="3775523" cy="28780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5652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84F5E-49A9-89DA-24BE-D9D359C62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24821723-36D3-CDD7-0587-2EA12A7EDE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로깅 정책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5969ACA7-6B49-6008-6EEC-0EB08A97E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6.2 CloudTrail </a:t>
            </a:r>
            <a:r>
              <a:rPr lang="ko-KR" altLang="en-US" dirty="0">
                <a:latin typeface="맑은 고딕"/>
                <a:ea typeface="맑은 고딕"/>
              </a:rPr>
              <a:t>추적 로그 활성화 여부 점검</a:t>
            </a: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67BDE694-602A-B937-DB2A-0C02AD631138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3552B-FB1E-536D-1CE6-637C6E0758B4}"/>
              </a:ext>
            </a:extLst>
          </p:cNvPr>
          <p:cNvSpPr txBox="1"/>
          <p:nvPr/>
        </p:nvSpPr>
        <p:spPr>
          <a:xfrm>
            <a:off x="440074" y="1090402"/>
            <a:ext cx="6442037" cy="476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CloudTraili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추적이 활성화 되어 있을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CloudTraili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추적이 활성화 되어 있지 않을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23EFD4-C9EE-AC9E-E563-218A85CBCBFD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EC4877B-ECF5-ED00-8F9C-B66FE41844EF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5E299C-D00A-C409-E322-2E1513EB4CFD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C97DA-2602-F465-FBF3-6AC1815939F6}"/>
              </a:ext>
            </a:extLst>
          </p:cNvPr>
          <p:cNvSpPr txBox="1"/>
          <p:nvPr/>
        </p:nvSpPr>
        <p:spPr>
          <a:xfrm>
            <a:off x="533400" y="1801530"/>
            <a:ext cx="5141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</a:t>
            </a:r>
            <a:r>
              <a:rPr lang="ko-KR" altLang="en-US" sz="1000" b="1" dirty="0">
                <a:latin typeface="+mn-ea"/>
              </a:rPr>
              <a:t>대형 제휴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1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9F3D1-C590-CD3C-494F-BFDD7099CD8B}"/>
              </a:ext>
            </a:extLst>
          </p:cNvPr>
          <p:cNvSpPr txBox="1"/>
          <p:nvPr/>
        </p:nvSpPr>
        <p:spPr>
          <a:xfrm>
            <a:off x="627749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CloudTrail </a:t>
            </a:r>
            <a:r>
              <a:rPr lang="ko-KR" altLang="en-US" sz="1000" dirty="0">
                <a:latin typeface="+mn-ea"/>
              </a:rPr>
              <a:t>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추적 탭 확인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84F82F-1BD4-D33B-3603-AB04E653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62" y="2396675"/>
            <a:ext cx="7856486" cy="15374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A35FCF-5794-75D3-86F5-61A28840E798}"/>
              </a:ext>
            </a:extLst>
          </p:cNvPr>
          <p:cNvSpPr txBox="1"/>
          <p:nvPr/>
        </p:nvSpPr>
        <p:spPr>
          <a:xfrm>
            <a:off x="627749" y="4004532"/>
            <a:ext cx="785648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별도의 추적 로그 설정 없음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2BBD57-87B8-C11E-88E6-410E9743F1CD}"/>
              </a:ext>
            </a:extLst>
          </p:cNvPr>
          <p:cNvSpPr/>
          <p:nvPr/>
        </p:nvSpPr>
        <p:spPr>
          <a:xfrm>
            <a:off x="4269690" y="3226997"/>
            <a:ext cx="1068629" cy="5415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651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1852C-BCD9-F650-8CD3-ADC4FB9F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1185CF-18CC-C96F-9934-76E554C242BF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F4F154-EE49-A72E-8CF6-E1CDA0BD3566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14EEA-2444-F1FA-F54C-0D593032A941}"/>
              </a:ext>
            </a:extLst>
          </p:cNvPr>
          <p:cNvSpPr txBox="1"/>
          <p:nvPr/>
        </p:nvSpPr>
        <p:spPr>
          <a:xfrm>
            <a:off x="630957" y="1268506"/>
            <a:ext cx="867496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CloudTrail &gt; </a:t>
            </a:r>
            <a:r>
              <a:rPr lang="ko-KR" altLang="en-US" sz="1000" dirty="0">
                <a:latin typeface="+mn-ea"/>
              </a:rPr>
              <a:t>추적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추적 생성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추적 이름 및 로그 파일 암호화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로그 파일 검증 활성화 후 추적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2ABC3B-DA52-5D86-8F3D-537D5F7F68ED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0A5E12E7-F856-079A-7F4D-7DED20096A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</a:rPr>
              <a:t>6. </a:t>
            </a:r>
            <a:r>
              <a:rPr lang="ko-KR" altLang="en-US" dirty="0">
                <a:latin typeface="+mn-ea"/>
              </a:rPr>
              <a:t>로깅 정책</a:t>
            </a:r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D36C185-3C37-5740-D453-1A87DCB3C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6.2 CloudTrail </a:t>
            </a:r>
            <a:r>
              <a:rPr lang="ko-KR" altLang="en-US" dirty="0">
                <a:latin typeface="맑은 고딕"/>
                <a:ea typeface="맑은 고딕"/>
              </a:rPr>
              <a:t>추적 로그 활성화 여부 점검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BB80F1-7DAE-8BD5-0A55-C8F1043E1C11}"/>
              </a:ext>
            </a:extLst>
          </p:cNvPr>
          <p:cNvSpPr txBox="1"/>
          <p:nvPr/>
        </p:nvSpPr>
        <p:spPr>
          <a:xfrm>
            <a:off x="627748" y="4999118"/>
            <a:ext cx="8347575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>
                <a:latin typeface="+mn-ea"/>
              </a:rPr>
              <a:t>CloudTrail </a:t>
            </a:r>
            <a:r>
              <a:rPr lang="ko-KR" altLang="en-US" sz="1000" dirty="0">
                <a:latin typeface="+mn-ea"/>
              </a:rPr>
              <a:t>로그는 기본적으로 </a:t>
            </a:r>
            <a:r>
              <a:rPr lang="en-US" altLang="ko-KR" sz="1000" dirty="0">
                <a:latin typeface="+mn-ea"/>
              </a:rPr>
              <a:t>CloudTrail </a:t>
            </a:r>
            <a:r>
              <a:rPr lang="ko-KR" altLang="en-US" sz="1000" dirty="0">
                <a:latin typeface="+mn-ea"/>
              </a:rPr>
              <a:t>서비스 내 </a:t>
            </a:r>
            <a:r>
              <a:rPr lang="en-US" altLang="ko-KR" sz="1000" dirty="0">
                <a:latin typeface="+mn-ea"/>
              </a:rPr>
              <a:t>90</a:t>
            </a:r>
            <a:r>
              <a:rPr lang="ko-KR" altLang="en-US" sz="1000" dirty="0">
                <a:latin typeface="+mn-ea"/>
              </a:rPr>
              <a:t>일간 저장되지만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추적 로그 활성화를 하지 않는 경우 </a:t>
            </a:r>
            <a:r>
              <a:rPr lang="en-US" altLang="ko-KR" sz="1000" dirty="0">
                <a:latin typeface="+mn-ea"/>
              </a:rPr>
              <a:t>90</a:t>
            </a:r>
            <a:r>
              <a:rPr lang="ko-KR" altLang="en-US" sz="1000" dirty="0">
                <a:latin typeface="+mn-ea"/>
              </a:rPr>
              <a:t>일이 지난 로그는 소멸됨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CloudTrail </a:t>
            </a:r>
            <a:r>
              <a:rPr lang="ko-KR" altLang="en-US" sz="1000" dirty="0">
                <a:latin typeface="+mn-ea"/>
              </a:rPr>
              <a:t>로그는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환경이 </a:t>
            </a:r>
            <a:r>
              <a:rPr lang="en-US" altLang="ko-KR" sz="1000" dirty="0">
                <a:latin typeface="+mn-ea"/>
              </a:rPr>
              <a:t>Audit</a:t>
            </a:r>
            <a:r>
              <a:rPr lang="ko-KR" altLang="en-US" sz="1000" dirty="0">
                <a:latin typeface="+mn-ea"/>
              </a:rPr>
              <a:t>을 위한 핵심 로그로 반드시 </a:t>
            </a:r>
            <a:r>
              <a:rPr lang="en-US" altLang="ko-KR" sz="1000" dirty="0">
                <a:latin typeface="+mn-ea"/>
              </a:rPr>
              <a:t>6</a:t>
            </a:r>
            <a:r>
              <a:rPr lang="ko-KR" altLang="en-US" sz="1000" dirty="0">
                <a:latin typeface="+mn-ea"/>
              </a:rPr>
              <a:t>개월 이상 저장을 권고하며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장기 저장 및 </a:t>
            </a:r>
            <a:r>
              <a:rPr lang="en-US" altLang="ko-KR" sz="1000" dirty="0">
                <a:latin typeface="+mn-ea"/>
              </a:rPr>
              <a:t>SIEM </a:t>
            </a:r>
            <a:r>
              <a:rPr lang="ko-KR" altLang="en-US" sz="1000" dirty="0">
                <a:latin typeface="+mn-ea"/>
              </a:rPr>
              <a:t>등과의 연동을 통한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24*365 </a:t>
            </a:r>
            <a:r>
              <a:rPr lang="ko-KR" altLang="en-US" sz="1000" dirty="0">
                <a:latin typeface="+mn-ea"/>
              </a:rPr>
              <a:t>모니터링을 위해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버킷에 저장 필요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45EA79-7FDF-572E-A505-4F0A12636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603864"/>
            <a:ext cx="5202318" cy="33597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9D92E83-4D1A-A903-1EEB-F7943BEE1D05}"/>
              </a:ext>
            </a:extLst>
          </p:cNvPr>
          <p:cNvSpPr/>
          <p:nvPr/>
        </p:nvSpPr>
        <p:spPr>
          <a:xfrm>
            <a:off x="866775" y="3283735"/>
            <a:ext cx="1068629" cy="2895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A20678-3A03-B93F-7A11-C49DF8E840C9}"/>
              </a:ext>
            </a:extLst>
          </p:cNvPr>
          <p:cNvSpPr/>
          <p:nvPr/>
        </p:nvSpPr>
        <p:spPr>
          <a:xfrm>
            <a:off x="866775" y="4488161"/>
            <a:ext cx="1068629" cy="2895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956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로깅 정책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6.3 </a:t>
            </a:r>
            <a:r>
              <a:rPr lang="en-US" altLang="ko-KR" dirty="0" err="1">
                <a:latin typeface="맑은 고딕"/>
                <a:ea typeface="맑은 고딕"/>
              </a:rPr>
              <a:t>CloudTrail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로그 암호화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0402"/>
            <a:ext cx="6442037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AWS </a:t>
            </a:r>
            <a:r>
              <a:rPr lang="en-US" altLang="ko-KR" sz="1200" spc="-60" dirty="0" err="1">
                <a:latin typeface="+mn-ea"/>
              </a:rPr>
              <a:t>CloudTrail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로그 파일이 암호화 되어 있을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AWS </a:t>
            </a:r>
            <a:r>
              <a:rPr lang="en-US" altLang="ko-KR" sz="1200" spc="-60" dirty="0" err="1">
                <a:latin typeface="+mn-ea"/>
              </a:rPr>
              <a:t>CloudTrail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로그 파일이 암호화 되어 있지 않을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801530"/>
            <a:ext cx="5224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</a:t>
            </a:r>
            <a:r>
              <a:rPr lang="ko-KR" altLang="en-US" sz="1000" b="1" dirty="0">
                <a:latin typeface="+mn-ea"/>
              </a:rPr>
              <a:t>상품기술서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1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CloudTrail</a:t>
            </a:r>
            <a:r>
              <a:rPr lang="en-US" altLang="ko-KR" sz="1000" dirty="0">
                <a:latin typeface="+mn-ea"/>
              </a:rPr>
              <a:t> &gt; Trail </a:t>
            </a:r>
            <a:r>
              <a:rPr lang="ko-KR" altLang="en-US" sz="1000" dirty="0">
                <a:latin typeface="+mn-ea"/>
              </a:rPr>
              <a:t>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로그 파일 </a:t>
            </a:r>
            <a:r>
              <a:rPr lang="en-US" altLang="ko-KR" sz="1000" dirty="0">
                <a:latin typeface="+mn-ea"/>
              </a:rPr>
              <a:t>SSE-</a:t>
            </a:r>
            <a:r>
              <a:rPr lang="en-US" altLang="ko-KR" sz="1000" dirty="0" err="1">
                <a:latin typeface="+mn-ea"/>
              </a:rPr>
              <a:t>KMS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암호화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5129865"/>
            <a:ext cx="78564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 err="1">
                <a:latin typeface="+mn-ea"/>
              </a:rPr>
              <a:t>CloudTrail</a:t>
            </a:r>
            <a:r>
              <a:rPr lang="ko-KR" altLang="en-US" sz="1000" dirty="0">
                <a:latin typeface="+mn-ea"/>
              </a:rPr>
              <a:t> 로그는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ko-KR" altLang="en-US" sz="1000" dirty="0">
                <a:latin typeface="+mn-ea"/>
              </a:rPr>
              <a:t>에 로깅 시 기본적으로 서버 측 암호화</a:t>
            </a:r>
            <a:r>
              <a:rPr lang="en-US" altLang="ko-KR" sz="1000" dirty="0">
                <a:latin typeface="+mn-ea"/>
              </a:rPr>
              <a:t>(SSE-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를 통해 자동으로 암호화를 수행함</a:t>
            </a:r>
            <a:r>
              <a:rPr lang="en-US" altLang="ko-KR" sz="10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SSE-</a:t>
            </a:r>
            <a:r>
              <a:rPr lang="en-US" altLang="ko-KR" sz="1000" dirty="0" err="1">
                <a:latin typeface="+mn-ea"/>
              </a:rPr>
              <a:t>KMS</a:t>
            </a:r>
            <a:r>
              <a:rPr lang="ko-KR" altLang="en-US" sz="1000" dirty="0">
                <a:latin typeface="+mn-ea"/>
              </a:rPr>
              <a:t>는 암호화 키를 사용자가 직접 관리할 수 있고 세부 권한 관리가 가능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데이터 암호화의 기밀성을 보장하면서</a:t>
            </a:r>
            <a:r>
              <a:rPr lang="en-US" altLang="ko-KR" sz="10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추가 보안 요구사항에 효과적으로 대응할 수 있도록 </a:t>
            </a:r>
            <a:r>
              <a:rPr lang="en-US" altLang="ko-KR" sz="1000" b="1" dirty="0">
                <a:latin typeface="+mn-ea"/>
              </a:rPr>
              <a:t>SSE-</a:t>
            </a:r>
            <a:r>
              <a:rPr lang="en-US" altLang="ko-KR" sz="1000" b="1" dirty="0" err="1">
                <a:latin typeface="+mn-ea"/>
              </a:rPr>
              <a:t>KMS</a:t>
            </a:r>
            <a:r>
              <a:rPr lang="ko-KR" altLang="en-US" sz="1000" b="1" dirty="0">
                <a:latin typeface="+mn-ea"/>
              </a:rPr>
              <a:t>를 통한 암호화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latin typeface="+mn-ea"/>
              </a:rPr>
              <a:t>적용을 권고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ECD467-473A-C6E5-A848-985B3608A675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FC39ACC-8861-FB94-0463-DC9F05CB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350368"/>
            <a:ext cx="8318420" cy="25488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3062699" y="4387875"/>
            <a:ext cx="1259416" cy="3413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7203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674968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CloudTrail</a:t>
            </a:r>
            <a:r>
              <a:rPr lang="en-US" altLang="ko-KR" sz="1000" dirty="0">
                <a:latin typeface="+mn-ea"/>
              </a:rPr>
              <a:t> &gt; Trail</a:t>
            </a:r>
            <a:r>
              <a:rPr lang="ko-KR" altLang="en-US" sz="1000" dirty="0">
                <a:latin typeface="+mn-ea"/>
              </a:rPr>
              <a:t> 선택 및 일반 세부 정보 편집 </a:t>
            </a:r>
            <a:r>
              <a:rPr lang="en-US" altLang="ko-KR" sz="1000" dirty="0">
                <a:latin typeface="+mn-ea"/>
              </a:rPr>
              <a:t>&gt; SSE-</a:t>
            </a:r>
            <a:r>
              <a:rPr lang="en-US" altLang="ko-KR" sz="1000" dirty="0" err="1">
                <a:latin typeface="+mn-ea"/>
              </a:rPr>
              <a:t>KMS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암호화 활성화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신규 </a:t>
            </a:r>
            <a:r>
              <a:rPr lang="en-US" altLang="ko-KR" sz="1000" dirty="0">
                <a:latin typeface="+mn-ea"/>
              </a:rPr>
              <a:t>AWS </a:t>
            </a:r>
            <a:r>
              <a:rPr lang="en-US" altLang="ko-KR" sz="1000" dirty="0" err="1">
                <a:latin typeface="+mn-ea"/>
              </a:rPr>
              <a:t>KMS</a:t>
            </a:r>
            <a:r>
              <a:rPr lang="ko-KR" altLang="en-US" sz="1000" dirty="0">
                <a:latin typeface="+mn-ea"/>
              </a:rPr>
              <a:t> 별칭 입력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(</a:t>
            </a:r>
            <a:r>
              <a:rPr lang="ko-KR" altLang="en-US" sz="1000" dirty="0">
                <a:latin typeface="+mn-ea"/>
              </a:rPr>
              <a:t>기존 </a:t>
            </a:r>
            <a:r>
              <a:rPr lang="en-US" altLang="ko-KR" sz="1000" dirty="0" err="1">
                <a:latin typeface="+mn-ea"/>
              </a:rPr>
              <a:t>KMS</a:t>
            </a:r>
            <a:r>
              <a:rPr lang="en-US" altLang="ko-KR" sz="1000" dirty="0">
                <a:latin typeface="+mn-ea"/>
              </a:rPr>
              <a:t> Key </a:t>
            </a:r>
            <a:r>
              <a:rPr lang="ko-KR" altLang="en-US" sz="1000" dirty="0">
                <a:latin typeface="+mn-ea"/>
              </a:rPr>
              <a:t>가 있다면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KMS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리소스 선택</a:t>
            </a:r>
            <a:r>
              <a:rPr lang="en-US" altLang="ko-KR" sz="1000" dirty="0">
                <a:latin typeface="+mn-ea"/>
              </a:rPr>
              <a:t>) </a:t>
            </a: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</a:rPr>
              <a:t>6. </a:t>
            </a:r>
            <a:r>
              <a:rPr lang="ko-KR" altLang="en-US" dirty="0">
                <a:latin typeface="+mn-ea"/>
              </a:rPr>
              <a:t>로깅 정책</a:t>
            </a: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6.3 </a:t>
            </a:r>
            <a:r>
              <a:rPr lang="en-US" altLang="ko-KR" dirty="0" err="1">
                <a:latin typeface="맑은 고딕"/>
                <a:ea typeface="맑은 고딕"/>
              </a:rPr>
              <a:t>CloudTrail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로그 암호화 점검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4541913"/>
            <a:ext cx="785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고객 </a:t>
            </a:r>
            <a:r>
              <a:rPr lang="ko-KR" altLang="en-US" sz="1000" dirty="0" err="1">
                <a:latin typeface="+mn-ea"/>
              </a:rPr>
              <a:t>관리형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AWS </a:t>
            </a:r>
            <a:r>
              <a:rPr lang="en-US" altLang="ko-KR" sz="1000" dirty="0" err="1">
                <a:latin typeface="+mn-ea"/>
              </a:rPr>
              <a:t>KMS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키</a:t>
            </a:r>
            <a:r>
              <a:rPr lang="en-US" altLang="ko-KR" sz="1000" dirty="0">
                <a:latin typeface="+mn-ea"/>
              </a:rPr>
              <a:t>(CMK)</a:t>
            </a:r>
            <a:r>
              <a:rPr lang="ko-KR" altLang="en-US" sz="1000" dirty="0">
                <a:latin typeface="+mn-ea"/>
              </a:rPr>
              <a:t>는 데이터 기밀성에 대한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추가 보안 권장 사항으로 ‘자동 키 교체’ 사용을 권고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C57B87-B2E8-8117-9063-50220C12A6D0}"/>
              </a:ext>
            </a:extLst>
          </p:cNvPr>
          <p:cNvSpPr/>
          <p:nvPr/>
        </p:nvSpPr>
        <p:spPr>
          <a:xfrm>
            <a:off x="5169211" y="1864280"/>
            <a:ext cx="3992880" cy="410155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E8F44AF-6FA0-EF74-23B1-EF69832E9A69}"/>
              </a:ext>
            </a:extLst>
          </p:cNvPr>
          <p:cNvGrpSpPr/>
          <p:nvPr/>
        </p:nvGrpSpPr>
        <p:grpSpPr>
          <a:xfrm>
            <a:off x="5245138" y="2488936"/>
            <a:ext cx="936398" cy="602076"/>
            <a:chOff x="5147863" y="2143175"/>
            <a:chExt cx="936398" cy="602076"/>
          </a:xfrm>
        </p:grpSpPr>
        <p:pic>
          <p:nvPicPr>
            <p:cNvPr id="25" name="Graphic 23" descr="AWS CloudTrail service icon.">
              <a:extLst>
                <a:ext uri="{FF2B5EF4-FFF2-40B4-BE49-F238E27FC236}">
                  <a16:creationId xmlns:a16="http://schemas.microsoft.com/office/drawing/2014/main" id="{85C37DE0-525E-F469-1062-F08744376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5443752" y="2143175"/>
              <a:ext cx="378052" cy="37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id="{AAABF6D6-F0D2-18BC-CF25-3B228D395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7863" y="2499030"/>
              <a:ext cx="9363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latin typeface="+mn-ea"/>
                  <a:cs typeface="Arial" panose="020B0604020202020204" pitchFamily="34" charset="0"/>
                </a:rPr>
                <a:t>CloudTrail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26D6EEB-54BD-2E37-EC19-E1D67886FB4D}"/>
              </a:ext>
            </a:extLst>
          </p:cNvPr>
          <p:cNvSpPr txBox="1"/>
          <p:nvPr/>
        </p:nvSpPr>
        <p:spPr>
          <a:xfrm>
            <a:off x="5144162" y="1864942"/>
            <a:ext cx="1608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altLang="ko-KR" sz="1000" dirty="0">
                <a:latin typeface="+mn-ea"/>
              </a:rPr>
              <a:t>SSE-S3 </a:t>
            </a:r>
            <a:r>
              <a:rPr lang="ko-KR" altLang="en-US" sz="1000" dirty="0">
                <a:latin typeface="+mn-ea"/>
              </a:rPr>
              <a:t>방식</a:t>
            </a:r>
            <a:r>
              <a:rPr lang="en-US" altLang="ko-KR" sz="1000" dirty="0">
                <a:latin typeface="+mn-ea"/>
              </a:rPr>
              <a:t>(Default)</a:t>
            </a:r>
            <a:endParaRPr lang="ko-KR" altLang="en-US" sz="1000" dirty="0"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9F0C2B0-F22E-F1F2-EE3C-F92B5CB445C3}"/>
              </a:ext>
            </a:extLst>
          </p:cNvPr>
          <p:cNvGrpSpPr/>
          <p:nvPr/>
        </p:nvGrpSpPr>
        <p:grpSpPr>
          <a:xfrm>
            <a:off x="6709846" y="2094366"/>
            <a:ext cx="2090101" cy="1159427"/>
            <a:chOff x="7144173" y="1847645"/>
            <a:chExt cx="2090101" cy="115942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1F1AE1F-B8A0-DFC1-DCB6-DE477163B964}"/>
                </a:ext>
              </a:extLst>
            </p:cNvPr>
            <p:cNvGrpSpPr/>
            <p:nvPr/>
          </p:nvGrpSpPr>
          <p:grpSpPr>
            <a:xfrm>
              <a:off x="7144173" y="2478941"/>
              <a:ext cx="799677" cy="528131"/>
              <a:chOff x="7390409" y="2041837"/>
              <a:chExt cx="799677" cy="528131"/>
            </a:xfrm>
          </p:grpSpPr>
          <p:pic>
            <p:nvPicPr>
              <p:cNvPr id="41" name="Graphic 33" descr="Add-on resource icon for the AWS (IAM) service. ">
                <a:extLst>
                  <a:ext uri="{FF2B5EF4-FFF2-40B4-BE49-F238E27FC236}">
                    <a16:creationId xmlns:a16="http://schemas.microsoft.com/office/drawing/2014/main" id="{BC9B53C5-C733-5EB9-AE31-148EC50AB5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7661080" y="2041837"/>
                <a:ext cx="327466" cy="307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TextBox 15">
                <a:extLst>
                  <a:ext uri="{FF2B5EF4-FFF2-40B4-BE49-F238E27FC236}">
                    <a16:creationId xmlns:a16="http://schemas.microsoft.com/office/drawing/2014/main" id="{2C5249C1-44D5-CFD9-0CB6-F1926ECA81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0409" y="2231414"/>
                <a:ext cx="79967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800" dirty="0">
                    <a:latin typeface="+mn-ea"/>
                    <a:cs typeface="Arial" panose="020B0604020202020204" pitchFamily="34" charset="0"/>
                  </a:rPr>
                  <a:t>S3 Managed Data Key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6A6867A-D5BF-2700-3324-C6EB2423A38A}"/>
                </a:ext>
              </a:extLst>
            </p:cNvPr>
            <p:cNvGrpSpPr/>
            <p:nvPr/>
          </p:nvGrpSpPr>
          <p:grpSpPr>
            <a:xfrm>
              <a:off x="8484055" y="2237680"/>
              <a:ext cx="555697" cy="442361"/>
              <a:chOff x="8438596" y="2224077"/>
              <a:chExt cx="555697" cy="442361"/>
            </a:xfrm>
          </p:grpSpPr>
          <p:sp>
            <p:nvSpPr>
              <p:cNvPr id="39" name="TextBox 15">
                <a:extLst>
                  <a:ext uri="{FF2B5EF4-FFF2-40B4-BE49-F238E27FC236}">
                    <a16:creationId xmlns:a16="http://schemas.microsoft.com/office/drawing/2014/main" id="{B1DC8E57-44C4-4C4A-3E5E-86F648571B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38596" y="2420217"/>
                <a:ext cx="55569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latin typeface="+mn-ea"/>
                    <a:cs typeface="Arial" panose="020B0604020202020204" pitchFamily="34" charset="0"/>
                  </a:rPr>
                  <a:t>Bucket</a:t>
                </a:r>
              </a:p>
            </p:txBody>
          </p:sp>
          <p:pic>
            <p:nvPicPr>
              <p:cNvPr id="40" name="Graphic 85" descr="Bucket with objects resource icon for the Amazon S3 service.">
                <a:extLst>
                  <a:ext uri="{FF2B5EF4-FFF2-40B4-BE49-F238E27FC236}">
                    <a16:creationId xmlns:a16="http://schemas.microsoft.com/office/drawing/2014/main" id="{CF495203-79C0-14A9-B74E-17D492A6F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583656" y="2224077"/>
                <a:ext cx="270484" cy="270484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537F4D0-7CA1-E882-E0C4-CE1955B667CF}"/>
                </a:ext>
              </a:extLst>
            </p:cNvPr>
            <p:cNvSpPr/>
            <p:nvPr/>
          </p:nvSpPr>
          <p:spPr>
            <a:xfrm>
              <a:off x="7268348" y="1860876"/>
              <a:ext cx="1965926" cy="112875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6774C440-290B-ED02-274F-110690CA6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3614" y="1847645"/>
              <a:ext cx="9363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>
                  <a:latin typeface="+mn-ea"/>
                  <a:cs typeface="Arial" panose="020B0604020202020204" pitchFamily="34" charset="0"/>
                </a:rPr>
                <a:t>Amazon S3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36BFAF1-2940-7CA3-F727-9594C138C73F}"/>
                </a:ext>
              </a:extLst>
            </p:cNvPr>
            <p:cNvGrpSpPr/>
            <p:nvPr/>
          </p:nvGrpSpPr>
          <p:grpSpPr>
            <a:xfrm>
              <a:off x="7270792" y="2011403"/>
              <a:ext cx="555697" cy="411232"/>
              <a:chOff x="7555920" y="2045655"/>
              <a:chExt cx="555697" cy="411232"/>
            </a:xfrm>
          </p:grpSpPr>
          <p:pic>
            <p:nvPicPr>
              <p:cNvPr id="37" name="Graphic 83" descr="Object resource icon for the Amazon S3 service.">
                <a:extLst>
                  <a:ext uri="{FF2B5EF4-FFF2-40B4-BE49-F238E27FC236}">
                    <a16:creationId xmlns:a16="http://schemas.microsoft.com/office/drawing/2014/main" id="{49D8F9C0-4FEB-D0F9-A6AD-0C6930892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06748" y="2045655"/>
                <a:ext cx="231065" cy="231065"/>
              </a:xfrm>
              <a:prstGeom prst="rect">
                <a:avLst/>
              </a:prstGeom>
            </p:spPr>
          </p:pic>
          <p:sp>
            <p:nvSpPr>
              <p:cNvPr id="38" name="TextBox 15">
                <a:extLst>
                  <a:ext uri="{FF2B5EF4-FFF2-40B4-BE49-F238E27FC236}">
                    <a16:creationId xmlns:a16="http://schemas.microsoft.com/office/drawing/2014/main" id="{FBFA810E-8376-85B2-CD2E-1B7AF49D9C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5920" y="2210666"/>
                <a:ext cx="55569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latin typeface="+mn-ea"/>
                    <a:cs typeface="Arial" panose="020B0604020202020204" pitchFamily="34" charset="0"/>
                  </a:rPr>
                  <a:t>Object</a:t>
                </a:r>
              </a:p>
            </p:txBody>
          </p:sp>
        </p:grp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6C63756A-2365-AB82-99AD-D8848A3A3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7158" y="2334171"/>
              <a:ext cx="32746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latin typeface="+mn-ea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36" name="화살표: 오른쪽 36">
              <a:extLst>
                <a:ext uri="{FF2B5EF4-FFF2-40B4-BE49-F238E27FC236}">
                  <a16:creationId xmlns:a16="http://schemas.microsoft.com/office/drawing/2014/main" id="{DB5F1A16-6B62-05AC-C752-0FD6244BAD57}"/>
                </a:ext>
              </a:extLst>
            </p:cNvPr>
            <p:cNvSpPr/>
            <p:nvPr/>
          </p:nvSpPr>
          <p:spPr>
            <a:xfrm>
              <a:off x="7764729" y="2270203"/>
              <a:ext cx="780207" cy="31096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encryption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3" name="화살표: 오른쪽 40">
            <a:extLst>
              <a:ext uri="{FF2B5EF4-FFF2-40B4-BE49-F238E27FC236}">
                <a16:creationId xmlns:a16="http://schemas.microsoft.com/office/drawing/2014/main" id="{038F64E0-47A8-FF07-D7AC-3D84C42B16A0}"/>
              </a:ext>
            </a:extLst>
          </p:cNvPr>
          <p:cNvSpPr/>
          <p:nvPr/>
        </p:nvSpPr>
        <p:spPr>
          <a:xfrm>
            <a:off x="6041441" y="2516924"/>
            <a:ext cx="705778" cy="31096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S3 Logging</a:t>
            </a:r>
            <a:endParaRPr lang="ko-KR" altLang="en-US" sz="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848AC6-838A-E81A-4CF8-CFFCDD201B51}"/>
              </a:ext>
            </a:extLst>
          </p:cNvPr>
          <p:cNvSpPr txBox="1"/>
          <p:nvPr/>
        </p:nvSpPr>
        <p:spPr>
          <a:xfrm>
            <a:off x="5144162" y="3776718"/>
            <a:ext cx="1234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arenR" startAt="2"/>
            </a:pPr>
            <a:r>
              <a:rPr lang="en-US" altLang="ko-KR" sz="1000" dirty="0">
                <a:latin typeface="+mn-ea"/>
              </a:rPr>
              <a:t>SSE-KMS </a:t>
            </a:r>
            <a:r>
              <a:rPr lang="ko-KR" altLang="en-US" sz="1000" dirty="0">
                <a:latin typeface="+mn-ea"/>
              </a:rPr>
              <a:t>방식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425D37C-8004-5B78-1F63-CDC0C3F0E1FA}"/>
              </a:ext>
            </a:extLst>
          </p:cNvPr>
          <p:cNvGrpSpPr/>
          <p:nvPr/>
        </p:nvGrpSpPr>
        <p:grpSpPr>
          <a:xfrm>
            <a:off x="6692182" y="3891701"/>
            <a:ext cx="2035732" cy="1169370"/>
            <a:chOff x="7156504" y="1847645"/>
            <a:chExt cx="2035732" cy="116937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61AAB5C-E5C7-BCEA-4A17-A62CC4CEAC61}"/>
                </a:ext>
              </a:extLst>
            </p:cNvPr>
            <p:cNvGrpSpPr/>
            <p:nvPr/>
          </p:nvGrpSpPr>
          <p:grpSpPr>
            <a:xfrm>
              <a:off x="7156504" y="2542318"/>
              <a:ext cx="981393" cy="474697"/>
              <a:chOff x="7402740" y="2105214"/>
              <a:chExt cx="981393" cy="474697"/>
            </a:xfrm>
          </p:grpSpPr>
          <p:pic>
            <p:nvPicPr>
              <p:cNvPr id="56" name="Graphic 33" descr="Add-on resource icon for the AWS (IAM) service. ">
                <a:extLst>
                  <a:ext uri="{FF2B5EF4-FFF2-40B4-BE49-F238E27FC236}">
                    <a16:creationId xmlns:a16="http://schemas.microsoft.com/office/drawing/2014/main" id="{3132CB57-B95C-A914-2ED0-A35D923340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7792396" y="2105214"/>
                <a:ext cx="251400" cy="235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TextBox 15">
                <a:extLst>
                  <a:ext uri="{FF2B5EF4-FFF2-40B4-BE49-F238E27FC236}">
                    <a16:creationId xmlns:a16="http://schemas.microsoft.com/office/drawing/2014/main" id="{1690B10B-CC53-A3F3-4401-B06637B23A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2740" y="2241357"/>
                <a:ext cx="98139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800" dirty="0">
                    <a:latin typeface="+mn-ea"/>
                    <a:cs typeface="Arial" panose="020B0604020202020204" pitchFamily="34" charset="0"/>
                  </a:rPr>
                  <a:t>KMS Customer </a:t>
                </a:r>
              </a:p>
              <a:p>
                <a:pPr algn="ctr" eaLnBrk="1" hangingPunct="1"/>
                <a:r>
                  <a:rPr lang="en-US" altLang="en-US" sz="800" dirty="0">
                    <a:latin typeface="+mn-ea"/>
                    <a:cs typeface="Arial" panose="020B0604020202020204" pitchFamily="34" charset="0"/>
                  </a:rPr>
                  <a:t>Master Key(CMK)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0238AC8-51B1-45A5-48C7-FD3C63C82FEC}"/>
                </a:ext>
              </a:extLst>
            </p:cNvPr>
            <p:cNvGrpSpPr/>
            <p:nvPr/>
          </p:nvGrpSpPr>
          <p:grpSpPr>
            <a:xfrm>
              <a:off x="8436563" y="2253835"/>
              <a:ext cx="555697" cy="442361"/>
              <a:chOff x="8391104" y="2240232"/>
              <a:chExt cx="555697" cy="442361"/>
            </a:xfrm>
          </p:grpSpPr>
          <p:sp>
            <p:nvSpPr>
              <p:cNvPr id="54" name="TextBox 15">
                <a:extLst>
                  <a:ext uri="{FF2B5EF4-FFF2-40B4-BE49-F238E27FC236}">
                    <a16:creationId xmlns:a16="http://schemas.microsoft.com/office/drawing/2014/main" id="{BDF6B44B-E343-A39A-DA37-CAAB376861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91104" y="2436372"/>
                <a:ext cx="55569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latin typeface="+mn-ea"/>
                    <a:cs typeface="Arial" panose="020B0604020202020204" pitchFamily="34" charset="0"/>
                  </a:rPr>
                  <a:t>Bucket</a:t>
                </a:r>
              </a:p>
            </p:txBody>
          </p:sp>
          <p:pic>
            <p:nvPicPr>
              <p:cNvPr id="55" name="Graphic 85" descr="Bucket with objects resource icon for the Amazon S3 service.">
                <a:extLst>
                  <a:ext uri="{FF2B5EF4-FFF2-40B4-BE49-F238E27FC236}">
                    <a16:creationId xmlns:a16="http://schemas.microsoft.com/office/drawing/2014/main" id="{5BC6073E-2570-EB1E-5978-5306424AD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536164" y="2240232"/>
                <a:ext cx="270484" cy="270484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E6D6F52-A519-1937-E271-A4108AF523A2}"/>
                </a:ext>
              </a:extLst>
            </p:cNvPr>
            <p:cNvSpPr/>
            <p:nvPr/>
          </p:nvSpPr>
          <p:spPr>
            <a:xfrm>
              <a:off x="7268347" y="1860876"/>
              <a:ext cx="1923889" cy="112875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49" name="TextBox 15">
              <a:extLst>
                <a:ext uri="{FF2B5EF4-FFF2-40B4-BE49-F238E27FC236}">
                  <a16:creationId xmlns:a16="http://schemas.microsoft.com/office/drawing/2014/main" id="{E9AB228C-EC77-4ABA-F0AD-DC190E8C2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3614" y="1847645"/>
              <a:ext cx="9363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>
                  <a:latin typeface="+mn-ea"/>
                  <a:cs typeface="Arial" panose="020B0604020202020204" pitchFamily="34" charset="0"/>
                </a:rPr>
                <a:t>Amazon S3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E757EB8-B209-4006-4BA6-E66B657B5700}"/>
                </a:ext>
              </a:extLst>
            </p:cNvPr>
            <p:cNvGrpSpPr/>
            <p:nvPr/>
          </p:nvGrpSpPr>
          <p:grpSpPr>
            <a:xfrm>
              <a:off x="7270792" y="2011403"/>
              <a:ext cx="555697" cy="411232"/>
              <a:chOff x="7555920" y="2045655"/>
              <a:chExt cx="555697" cy="411232"/>
            </a:xfrm>
          </p:grpSpPr>
          <p:pic>
            <p:nvPicPr>
              <p:cNvPr id="52" name="Graphic 83" descr="Object resource icon for the Amazon S3 service.">
                <a:extLst>
                  <a:ext uri="{FF2B5EF4-FFF2-40B4-BE49-F238E27FC236}">
                    <a16:creationId xmlns:a16="http://schemas.microsoft.com/office/drawing/2014/main" id="{D3C74606-0740-FD9A-CBEB-7FF862CB4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06748" y="2045655"/>
                <a:ext cx="231065" cy="231065"/>
              </a:xfrm>
              <a:prstGeom prst="rect">
                <a:avLst/>
              </a:prstGeom>
            </p:spPr>
          </p:pic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51D75355-3E1F-0532-8836-9C95CC93E0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5920" y="2210666"/>
                <a:ext cx="55569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latin typeface="+mn-ea"/>
                    <a:cs typeface="Arial" panose="020B0604020202020204" pitchFamily="34" charset="0"/>
                  </a:rPr>
                  <a:t>Object</a:t>
                </a:r>
              </a:p>
            </p:txBody>
          </p:sp>
        </p:grpSp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C1E06C14-C076-C4CB-0AF0-F2D9EF60A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7158" y="2334171"/>
              <a:ext cx="32746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latin typeface="+mn-ea"/>
                  <a:cs typeface="Arial" panose="020B0604020202020204" pitchFamily="34" charset="0"/>
                </a:rPr>
                <a:t>+</a:t>
              </a:r>
            </a:p>
          </p:txBody>
        </p:sp>
      </p:grpSp>
      <p:pic>
        <p:nvPicPr>
          <p:cNvPr id="58" name="Graphic 7" descr="AWS Key Management Service (AWS KMS) service icon.">
            <a:extLst>
              <a:ext uri="{FF2B5EF4-FFF2-40B4-BE49-F238E27FC236}">
                <a16:creationId xmlns:a16="http://schemas.microsoft.com/office/drawing/2014/main" id="{C2EBE0D0-2DBA-E0BE-DEB3-F354ED4C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6897352" y="4620477"/>
            <a:ext cx="159437" cy="1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3238784-E3A3-D009-5ECD-9FBF5E58BCDB}"/>
              </a:ext>
            </a:extLst>
          </p:cNvPr>
          <p:cNvSpPr txBox="1"/>
          <p:nvPr/>
        </p:nvSpPr>
        <p:spPr>
          <a:xfrm>
            <a:off x="5190073" y="3253255"/>
            <a:ext cx="3972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암호화 키는 </a:t>
            </a:r>
            <a:r>
              <a:rPr lang="en-US" altLang="ko-KR" sz="1000" dirty="0">
                <a:latin typeface="+mn-ea"/>
              </a:rPr>
              <a:t>S3</a:t>
            </a:r>
            <a:r>
              <a:rPr lang="ko-KR" altLang="en-US" sz="1000" dirty="0">
                <a:latin typeface="+mn-ea"/>
              </a:rPr>
              <a:t>에 의해 완전히 소유되고 관리되며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오브젝트를 업로드 시 자동으로 암호화를 수행</a:t>
            </a:r>
            <a:endParaRPr lang="en-US" altLang="ko-KR" sz="10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CB6F2E-4454-77AD-A921-F3CA6980982E}"/>
              </a:ext>
            </a:extLst>
          </p:cNvPr>
          <p:cNvSpPr txBox="1"/>
          <p:nvPr/>
        </p:nvSpPr>
        <p:spPr>
          <a:xfrm>
            <a:off x="5190733" y="5102350"/>
            <a:ext cx="39928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암호화 키는 </a:t>
            </a:r>
            <a:r>
              <a:rPr lang="en-US" altLang="ko-KR" sz="1000" dirty="0">
                <a:latin typeface="+mn-ea"/>
              </a:rPr>
              <a:t>KMS </a:t>
            </a:r>
            <a:r>
              <a:rPr lang="ko-KR" altLang="en-US" sz="1000" dirty="0">
                <a:latin typeface="+mn-ea"/>
              </a:rPr>
              <a:t>내에 저장되고 오브젝트를 업로드 시 </a:t>
            </a:r>
            <a:r>
              <a:rPr lang="en-US" altLang="ko-KR" sz="1000" dirty="0">
                <a:latin typeface="+mn-ea"/>
              </a:rPr>
              <a:t>KMS </a:t>
            </a:r>
            <a:r>
              <a:rPr lang="ko-KR" altLang="en-US" sz="1000" dirty="0">
                <a:latin typeface="+mn-ea"/>
              </a:rPr>
              <a:t>키를 이용해 암호화를 수행하며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키에 대한 관리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및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제어는 사용자가 수행 </a:t>
            </a:r>
            <a:r>
              <a:rPr lang="en-US" altLang="ko-KR" sz="1000" dirty="0">
                <a:latin typeface="+mn-ea"/>
              </a:rPr>
              <a:t> </a:t>
            </a:r>
          </a:p>
        </p:txBody>
      </p:sp>
      <p:sp>
        <p:nvSpPr>
          <p:cNvPr id="61" name="화살표: 오른쪽 4">
            <a:extLst>
              <a:ext uri="{FF2B5EF4-FFF2-40B4-BE49-F238E27FC236}">
                <a16:creationId xmlns:a16="http://schemas.microsoft.com/office/drawing/2014/main" id="{E9C2415B-59BE-E842-30B3-BCBE96A00558}"/>
              </a:ext>
            </a:extLst>
          </p:cNvPr>
          <p:cNvSpPr/>
          <p:nvPr/>
        </p:nvSpPr>
        <p:spPr>
          <a:xfrm>
            <a:off x="5978137" y="4346698"/>
            <a:ext cx="705778" cy="31096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S3 Logging</a:t>
            </a:r>
            <a:endParaRPr lang="ko-KR" altLang="en-US" sz="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화살표: 오른쪽 14">
            <a:extLst>
              <a:ext uri="{FF2B5EF4-FFF2-40B4-BE49-F238E27FC236}">
                <a16:creationId xmlns:a16="http://schemas.microsoft.com/office/drawing/2014/main" id="{E5EFCCEB-7BAF-0918-02B1-4275D7AF98C6}"/>
              </a:ext>
            </a:extLst>
          </p:cNvPr>
          <p:cNvSpPr/>
          <p:nvPr/>
        </p:nvSpPr>
        <p:spPr>
          <a:xfrm>
            <a:off x="7296380" y="4334515"/>
            <a:ext cx="780207" cy="310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encryption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3" name="Graphic 23" descr="AWS CloudTrail service icon.">
            <a:extLst>
              <a:ext uri="{FF2B5EF4-FFF2-40B4-BE49-F238E27FC236}">
                <a16:creationId xmlns:a16="http://schemas.microsoft.com/office/drawing/2014/main" id="{86C180D4-6EED-2826-73E4-02FA487D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492735" y="4277665"/>
            <a:ext cx="378052" cy="37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15">
            <a:extLst>
              <a:ext uri="{FF2B5EF4-FFF2-40B4-BE49-F238E27FC236}">
                <a16:creationId xmlns:a16="http://schemas.microsoft.com/office/drawing/2014/main" id="{74C1F6F6-7129-4093-D59F-9CDFA80E2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6846" y="4633520"/>
            <a:ext cx="9363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ea"/>
                <a:cs typeface="Arial" panose="020B0604020202020204" pitchFamily="34" charset="0"/>
              </a:rPr>
              <a:t>CloudTrail</a:t>
            </a: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8CB55828-2D69-DABC-B81F-64427BBB45AE}"/>
              </a:ext>
            </a:extLst>
          </p:cNvPr>
          <p:cNvSpPr/>
          <p:nvPr/>
        </p:nvSpPr>
        <p:spPr>
          <a:xfrm rot="5400000">
            <a:off x="4691868" y="3179315"/>
            <a:ext cx="755441" cy="188060"/>
          </a:xfrm>
          <a:prstGeom prst="triangle">
            <a:avLst/>
          </a:prstGeom>
          <a:gradFill>
            <a:gsLst>
              <a:gs pos="0">
                <a:srgbClr val="666666">
                  <a:alpha val="50000"/>
                </a:srgbClr>
              </a:gs>
              <a:gs pos="100000">
                <a:srgbClr val="F5F5F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2560A9-9E9C-7F8A-05BB-91DC012324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683" y="1875213"/>
            <a:ext cx="3992880" cy="25546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901733" y="3807253"/>
            <a:ext cx="989211" cy="6225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851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로깅 정책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6.5 </a:t>
            </a:r>
            <a:r>
              <a:rPr lang="en-US" altLang="ko-KR" dirty="0" err="1">
                <a:latin typeface="맑은 고딕"/>
                <a:ea typeface="맑은 고딕"/>
              </a:rPr>
              <a:t>S3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액세스 로그 활성화 여부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0402"/>
            <a:ext cx="6442037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S3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 err="1">
                <a:latin typeface="+mn-ea"/>
              </a:rPr>
              <a:t>버킷</a:t>
            </a:r>
            <a:r>
              <a:rPr lang="ko-KR" altLang="en-US" sz="1200" spc="-60" dirty="0">
                <a:latin typeface="+mn-ea"/>
              </a:rPr>
              <a:t> 서버 액세스 로깅이 활성화 되어 있는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 err="1">
                <a:latin typeface="+mn-ea"/>
              </a:rPr>
              <a:t>S3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 err="1">
                <a:latin typeface="+mn-ea"/>
              </a:rPr>
              <a:t>버킷</a:t>
            </a:r>
            <a:r>
              <a:rPr lang="ko-KR" altLang="en-US" sz="1200" spc="-60" dirty="0">
                <a:latin typeface="+mn-ea"/>
              </a:rPr>
              <a:t> 서버 액세스 로깅이 비활성화 되어 있는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801530"/>
            <a:ext cx="4883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21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2084769"/>
            <a:ext cx="785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 err="1">
                <a:latin typeface="+mn-ea"/>
              </a:rPr>
              <a:t>버킷</a:t>
            </a:r>
            <a:r>
              <a:rPr lang="ko-KR" altLang="en-US" sz="1000" dirty="0">
                <a:latin typeface="+mn-ea"/>
              </a:rPr>
              <a:t>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속성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서버 액세스 로깅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9" y="3675650"/>
            <a:ext cx="785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서버 액세스 로깅은 </a:t>
            </a:r>
            <a:r>
              <a:rPr lang="ko-KR" altLang="en-US" sz="1000" dirty="0" err="1">
                <a:latin typeface="+mn-ea"/>
              </a:rPr>
              <a:t>버킷</a:t>
            </a:r>
            <a:r>
              <a:rPr lang="ko-KR" altLang="en-US" sz="1000" dirty="0">
                <a:latin typeface="+mn-ea"/>
              </a:rPr>
              <a:t> 객체에 대한 액세스 로그 정보를 의미함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현재 비활성화 상태로써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버킷에</a:t>
            </a:r>
            <a:r>
              <a:rPr lang="ko-KR" altLang="en-US" sz="1000" dirty="0">
                <a:latin typeface="+mn-ea"/>
              </a:rPr>
              <a:t> 대한 액세스 감사가 정상적으로 이루어지지 않음을 의미</a:t>
            </a:r>
            <a:r>
              <a:rPr lang="en-US" altLang="ko-KR" sz="1000" dirty="0">
                <a:latin typeface="+mn-ea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7C577-E181-8245-4793-A74791D0533C}"/>
              </a:ext>
            </a:extLst>
          </p:cNvPr>
          <p:cNvSpPr txBox="1"/>
          <p:nvPr/>
        </p:nvSpPr>
        <p:spPr>
          <a:xfrm>
            <a:off x="866775" y="4210859"/>
            <a:ext cx="7809978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amzn-s3-demo-bucket1 [06/</a:t>
            </a:r>
            <a:r>
              <a:rPr lang="ko-KR" altLang="en-US" sz="1000" dirty="0" err="1"/>
              <a:t>Feb</a:t>
            </a:r>
            <a:r>
              <a:rPr lang="ko-KR" altLang="en-US" sz="1000" dirty="0"/>
              <a:t>/2019:00:01:57 +0000] 192.0.2.3 79a59df900b949e55d96a1e698fbacedfd6e09d98eacf8f8d5218e7cd47ef2be DD6CC733AEXAMPLE REST.PUT.OBJECT s3-dg.pdf "PUT /amzn-s3-demo-bucket1/s3-dg.pdf HTTP/1.1" 200 - - 4406583 41754 28 "-" "S3Console/0.4" - 10S62Zv81kBW7BB6SX4XJ48o6kpcl6LPwEoizZQQxJd5qDSCTLX0TgS37kYUBKQW3+bPdrg1234= SigV4 ECDHE-RSA-AES128-SHA </a:t>
            </a:r>
            <a:r>
              <a:rPr lang="ko-KR" altLang="en-US" sz="1000" dirty="0" err="1"/>
              <a:t>AuthHeader</a:t>
            </a:r>
            <a:r>
              <a:rPr lang="ko-KR" altLang="en-US" sz="1000" dirty="0"/>
              <a:t> amzn-s3-demo-bucket1.s3.us-west-1.amazonaws.com TLSV1.2 - </a:t>
            </a:r>
            <a:r>
              <a:rPr lang="ko-KR" altLang="en-US" sz="1000" dirty="0" err="1"/>
              <a:t>Yes</a:t>
            </a:r>
            <a:r>
              <a:rPr lang="ko-KR" altLang="en-US" sz="1000" dirty="0"/>
              <a:t> </a:t>
            </a:r>
          </a:p>
        </p:txBody>
      </p:sp>
      <p:sp>
        <p:nvSpPr>
          <p:cNvPr id="18" name="AutoShape 84">
            <a:extLst>
              <a:ext uri="{FF2B5EF4-FFF2-40B4-BE49-F238E27FC236}">
                <a16:creationId xmlns:a16="http://schemas.microsoft.com/office/drawing/2014/main" id="{8E8B0ACD-98D3-8678-605B-6182F0FAF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214" y="4982433"/>
            <a:ext cx="5472282" cy="142518"/>
          </a:xfrm>
          <a:prstGeom prst="roundRect">
            <a:avLst>
              <a:gd name="adj" fmla="val 5042"/>
            </a:avLst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>
              <a:buClr>
                <a:schemeClr val="tx1">
                  <a:lumMod val="50000"/>
                  <a:lumOff val="50000"/>
                </a:schemeClr>
              </a:buClr>
              <a:tabLst>
                <a:tab pos="1268271" algn="l"/>
              </a:tabLst>
            </a:pPr>
            <a:r>
              <a:rPr lang="en-US" altLang="ko-KR" sz="900" spc="-60" dirty="0">
                <a:latin typeface="+mn-ea"/>
              </a:rPr>
              <a:t>※ </a:t>
            </a:r>
            <a:r>
              <a:rPr lang="ko-KR" altLang="en-US" sz="900" spc="-60" dirty="0">
                <a:latin typeface="+mn-ea"/>
              </a:rPr>
              <a:t> </a:t>
            </a:r>
            <a:r>
              <a:rPr lang="en-US" altLang="ko-KR" sz="900" spc="-60" dirty="0">
                <a:latin typeface="+mn-ea"/>
              </a:rPr>
              <a:t>(</a:t>
            </a:r>
            <a:r>
              <a:rPr lang="en-US" altLang="ko-KR" sz="900" spc="-60" dirty="0" err="1">
                <a:latin typeface="+mn-ea"/>
              </a:rPr>
              <a:t>S3</a:t>
            </a:r>
            <a:r>
              <a:rPr lang="en-US" altLang="ko-KR" sz="900" spc="-60" dirty="0">
                <a:latin typeface="+mn-ea"/>
              </a:rPr>
              <a:t> </a:t>
            </a:r>
            <a:r>
              <a:rPr lang="ko-KR" altLang="en-US" sz="900" spc="-60" dirty="0">
                <a:latin typeface="+mn-ea"/>
              </a:rPr>
              <a:t>서버 액세스 로그 예제</a:t>
            </a:r>
            <a:r>
              <a:rPr lang="en-US" altLang="ko-KR" sz="900" spc="-60" dirty="0">
                <a:latin typeface="+mn-ea"/>
              </a:rPr>
              <a:t>). </a:t>
            </a:r>
            <a:r>
              <a:rPr lang="ko-KR" altLang="en-US" sz="900" spc="-60" dirty="0" err="1">
                <a:latin typeface="+mn-ea"/>
              </a:rPr>
              <a:t>버킷</a:t>
            </a:r>
            <a:r>
              <a:rPr lang="en-US" altLang="ko-KR" sz="900" spc="-60" dirty="0">
                <a:latin typeface="+mn-ea"/>
              </a:rPr>
              <a:t>, </a:t>
            </a:r>
            <a:r>
              <a:rPr lang="ko-KR" altLang="en-US" sz="900" spc="-60" dirty="0">
                <a:latin typeface="+mn-ea"/>
              </a:rPr>
              <a:t>시간</a:t>
            </a:r>
            <a:r>
              <a:rPr lang="en-US" altLang="ko-KR" sz="900" spc="-60" dirty="0">
                <a:latin typeface="+mn-ea"/>
              </a:rPr>
              <a:t>, </a:t>
            </a:r>
            <a:r>
              <a:rPr lang="ko-KR" altLang="en-US" sz="900" spc="-60" dirty="0">
                <a:latin typeface="+mn-ea"/>
              </a:rPr>
              <a:t>원격 </a:t>
            </a:r>
            <a:r>
              <a:rPr lang="en-US" altLang="ko-KR" sz="900" spc="-60" dirty="0">
                <a:latin typeface="+mn-ea"/>
              </a:rPr>
              <a:t>IP,  </a:t>
            </a:r>
            <a:r>
              <a:rPr lang="ko-KR" altLang="en-US" sz="900" spc="-60" dirty="0" err="1">
                <a:latin typeface="+mn-ea"/>
              </a:rPr>
              <a:t>요청자</a:t>
            </a:r>
            <a:r>
              <a:rPr lang="ko-KR" altLang="en-US" sz="900" spc="-60" dirty="0">
                <a:latin typeface="+mn-ea"/>
              </a:rPr>
              <a:t> 등 다양한 필드 포함</a:t>
            </a:r>
            <a:endParaRPr lang="en-US" altLang="ko-KR" sz="900" spc="-60" dirty="0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D4EDA57-FDF1-1E2E-4C4B-AA4145FA33BF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C9A7DAC-A718-240C-63D3-39F35A5A6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375889"/>
            <a:ext cx="7809978" cy="11061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941044" y="3001989"/>
            <a:ext cx="995742" cy="4303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384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6749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&gt; </a:t>
            </a:r>
            <a:r>
              <a:rPr lang="ko-KR" altLang="en-US" sz="1000" dirty="0" err="1">
                <a:latin typeface="+mn-ea"/>
              </a:rPr>
              <a:t>버킷</a:t>
            </a:r>
            <a:r>
              <a:rPr lang="ko-KR" altLang="en-US" sz="1000" dirty="0">
                <a:latin typeface="+mn-ea"/>
              </a:rPr>
              <a:t>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속성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서버 액세스 로깅 편집 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활성화 및 대상 </a:t>
            </a:r>
            <a:r>
              <a:rPr lang="ko-KR" altLang="en-US" sz="1000" dirty="0" err="1">
                <a:latin typeface="+mn-ea"/>
              </a:rPr>
              <a:t>버킷</a:t>
            </a:r>
            <a:r>
              <a:rPr lang="ko-KR" altLang="en-US" sz="1000" dirty="0">
                <a:latin typeface="+mn-ea"/>
              </a:rPr>
              <a:t> 지정 후 변경 사항 저장 </a:t>
            </a:r>
            <a:r>
              <a:rPr lang="en-US" altLang="ko-KR" sz="1000" dirty="0">
                <a:latin typeface="+mn-ea"/>
              </a:rPr>
              <a:t> 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6.5 </a:t>
            </a:r>
            <a:r>
              <a:rPr lang="en-US" altLang="ko-KR" dirty="0" err="1">
                <a:latin typeface="맑은 고딕"/>
                <a:ea typeface="맑은 고딕"/>
              </a:rPr>
              <a:t>S3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액세스 로그 활성화 여부 점검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BD46F3-B6DC-8049-2F4E-AA7325080D3E}"/>
              </a:ext>
            </a:extLst>
          </p:cNvPr>
          <p:cNvSpPr/>
          <p:nvPr/>
        </p:nvSpPr>
        <p:spPr>
          <a:xfrm>
            <a:off x="4964645" y="1606640"/>
            <a:ext cx="4118503" cy="33830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AutoShape 84">
            <a:extLst>
              <a:ext uri="{FF2B5EF4-FFF2-40B4-BE49-F238E27FC236}">
                <a16:creationId xmlns:a16="http://schemas.microsoft.com/office/drawing/2014/main" id="{49254F30-33A8-0B2F-1351-D43DA6198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073" y="5036975"/>
            <a:ext cx="3357596" cy="142518"/>
          </a:xfrm>
          <a:prstGeom prst="roundRect">
            <a:avLst>
              <a:gd name="adj" fmla="val 5042"/>
            </a:avLst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>
              <a:buClr>
                <a:schemeClr val="tx1">
                  <a:lumMod val="50000"/>
                  <a:lumOff val="50000"/>
                </a:schemeClr>
              </a:buClr>
              <a:tabLst>
                <a:tab pos="1268271" algn="l"/>
              </a:tabLst>
            </a:pPr>
            <a:r>
              <a:rPr lang="en-US" altLang="ko-KR" sz="900" spc="-60" dirty="0">
                <a:latin typeface="+mn-ea"/>
              </a:rPr>
              <a:t>※ Amazon Athena</a:t>
            </a:r>
            <a:r>
              <a:rPr lang="ko-KR" altLang="en-US" sz="900" spc="-60" dirty="0">
                <a:latin typeface="+mn-ea"/>
              </a:rPr>
              <a:t>를 활용한 </a:t>
            </a:r>
            <a:r>
              <a:rPr lang="en-US" altLang="ko-KR" sz="900" spc="-60" dirty="0">
                <a:latin typeface="+mn-ea"/>
              </a:rPr>
              <a:t>S3 </a:t>
            </a:r>
            <a:r>
              <a:rPr lang="ko-KR" altLang="en-US" sz="900" spc="-60" dirty="0">
                <a:latin typeface="+mn-ea"/>
              </a:rPr>
              <a:t>액세스 로그 쿼리 예제입니다</a:t>
            </a:r>
            <a:r>
              <a:rPr lang="en-US" altLang="ko-KR" sz="900" spc="-60" dirty="0">
                <a:latin typeface="+mn-ea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EA8569-648D-73C0-BBFB-1977F7B4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690" y="1915787"/>
            <a:ext cx="3978411" cy="5432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747C31-ADE5-9043-345F-EF32434CAD43}"/>
              </a:ext>
            </a:extLst>
          </p:cNvPr>
          <p:cNvSpPr txBox="1"/>
          <p:nvPr/>
        </p:nvSpPr>
        <p:spPr>
          <a:xfrm>
            <a:off x="4980856" y="1652806"/>
            <a:ext cx="4195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예제 </a:t>
            </a:r>
            <a:r>
              <a:rPr lang="en-US" altLang="ko-KR" sz="1000" dirty="0">
                <a:latin typeface="+mn-ea"/>
              </a:rPr>
              <a:t>– </a:t>
            </a:r>
            <a:r>
              <a:rPr lang="ko-KR" altLang="en-US" sz="1000" dirty="0">
                <a:latin typeface="+mn-ea"/>
              </a:rPr>
              <a:t>객체를 삭제한 사람과 시기 표시</a:t>
            </a:r>
            <a:r>
              <a:rPr lang="en-US" altLang="ko-KR" sz="1000" dirty="0">
                <a:latin typeface="+mn-ea"/>
              </a:rPr>
              <a:t>(Timestamp, IP </a:t>
            </a:r>
            <a:r>
              <a:rPr lang="ko-KR" altLang="en-US" sz="1000" dirty="0">
                <a:latin typeface="+mn-ea"/>
              </a:rPr>
              <a:t>주소 및 사용자 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CB4CF61-B1F9-E4B8-9802-07558AC8C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90" y="2842585"/>
            <a:ext cx="3975964" cy="6436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64DF21-A17F-BE4F-0770-04A6536E9145}"/>
              </a:ext>
            </a:extLst>
          </p:cNvPr>
          <p:cNvSpPr txBox="1"/>
          <p:nvPr/>
        </p:nvSpPr>
        <p:spPr>
          <a:xfrm>
            <a:off x="4958330" y="2597551"/>
            <a:ext cx="4118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예제 </a:t>
            </a:r>
            <a:r>
              <a:rPr lang="en-US" altLang="ko-KR" sz="1000" dirty="0">
                <a:latin typeface="+mn-ea"/>
              </a:rPr>
              <a:t>– IAM</a:t>
            </a:r>
            <a:r>
              <a:rPr lang="ko-KR" altLang="en-US" sz="1000" dirty="0">
                <a:latin typeface="+mn-ea"/>
              </a:rPr>
              <a:t> 사용자가 수행한 모든 작업 표시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CC8CA9-843D-AB14-C41D-B20EEBD38544}"/>
              </a:ext>
            </a:extLst>
          </p:cNvPr>
          <p:cNvSpPr txBox="1"/>
          <p:nvPr/>
        </p:nvSpPr>
        <p:spPr>
          <a:xfrm>
            <a:off x="4970960" y="3670065"/>
            <a:ext cx="4118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예제 </a:t>
            </a:r>
            <a:r>
              <a:rPr lang="en-US" altLang="ko-KR" sz="1000" dirty="0">
                <a:latin typeface="+mn-ea"/>
              </a:rPr>
              <a:t>– </a:t>
            </a:r>
            <a:r>
              <a:rPr lang="ko-KR" altLang="en-US" sz="1000" dirty="0">
                <a:latin typeface="+mn-ea"/>
              </a:rPr>
              <a:t>특정 기간에 객체에 수행한 모든 작업 표시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40146BD-C302-9CB0-3878-59A2C470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690" y="3888602"/>
            <a:ext cx="3975964" cy="92406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5282908"/>
            <a:ext cx="8674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저장된 액세스 로그는 </a:t>
            </a:r>
            <a:r>
              <a:rPr lang="en-US" altLang="ko-KR" sz="1000" dirty="0">
                <a:latin typeface="+mn-ea"/>
              </a:rPr>
              <a:t>Amazon Athena</a:t>
            </a:r>
            <a:r>
              <a:rPr lang="ko-KR" altLang="en-US" sz="1000" dirty="0">
                <a:latin typeface="+mn-ea"/>
              </a:rPr>
              <a:t>를 통해 데이터 분석이 가능하며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이를 통해 비정상적인 사용자에 대한 감사 및 민감 데이터 유출에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대한 모니터링을 수행할 수 있으므로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S3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접근 로깅 활성화를 권고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CB55828-2D69-DABC-B81F-64427BBB45AE}"/>
              </a:ext>
            </a:extLst>
          </p:cNvPr>
          <p:cNvSpPr/>
          <p:nvPr/>
        </p:nvSpPr>
        <p:spPr>
          <a:xfrm rot="5400000">
            <a:off x="4452247" y="3087393"/>
            <a:ext cx="755441" cy="188060"/>
          </a:xfrm>
          <a:prstGeom prst="triangle">
            <a:avLst/>
          </a:prstGeom>
          <a:gradFill>
            <a:gsLst>
              <a:gs pos="0">
                <a:srgbClr val="666666">
                  <a:alpha val="50000"/>
                </a:srgbClr>
              </a:gs>
              <a:gs pos="100000">
                <a:srgbClr val="F5F5F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텍스트 개체 틀 12">
            <a:extLst>
              <a:ext uri="{FF2B5EF4-FFF2-40B4-BE49-F238E27FC236}">
                <a16:creationId xmlns:a16="http://schemas.microsoft.com/office/drawing/2014/main" id="{443A96E2-190F-BE0F-CAE8-36FB371A3A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로깅 정책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F5CBD4-CB82-728E-5866-6A5498344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56" y="1608013"/>
            <a:ext cx="3814779" cy="338305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932226" y="1933057"/>
            <a:ext cx="570897" cy="3355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932226" y="2683722"/>
            <a:ext cx="3639774" cy="4932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89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BC1A-F72A-5B59-FBFB-EB357819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16E24F8-EC29-8F7E-FC8E-49170F6D2D5B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A5FA8-C6A2-C96A-4E83-0B4219705AAA}"/>
              </a:ext>
            </a:extLst>
          </p:cNvPr>
          <p:cNvSpPr txBox="1"/>
          <p:nvPr/>
        </p:nvSpPr>
        <p:spPr>
          <a:xfrm>
            <a:off x="942942" y="2200480"/>
            <a:ext cx="5647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spc="-100" dirty="0">
                <a:solidFill>
                  <a:prstClr val="white"/>
                </a:solidFill>
                <a:latin typeface="+mn-ea"/>
              </a:rPr>
              <a:t>진단 결과 상세 </a:t>
            </a:r>
            <a:r>
              <a:rPr lang="en-US" altLang="ko-KR" sz="4000" spc="-100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키 관리</a:t>
            </a:r>
            <a:r>
              <a:rPr lang="en-US" altLang="ko-KR" sz="4000" spc="-100" dirty="0">
                <a:solidFill>
                  <a:prstClr val="white"/>
                </a:solidFill>
                <a:latin typeface="+mj-ea"/>
                <a:ea typeface="+mj-ea"/>
              </a:rPr>
              <a:t>)</a:t>
            </a:r>
            <a:endParaRPr lang="ko-KR" altLang="en-US" sz="4000" spc="-1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855262-98C9-64E1-8469-979C3BEF2877}"/>
              </a:ext>
            </a:extLst>
          </p:cNvPr>
          <p:cNvSpPr/>
          <p:nvPr/>
        </p:nvSpPr>
        <p:spPr>
          <a:xfrm>
            <a:off x="957600" y="3613780"/>
            <a:ext cx="6551564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8.1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  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CMK (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고객 관리형 키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)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의 자동 키 교체 설정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426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AC764-5572-F473-BA92-1218A3C6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AC78C0-AC36-F143-172D-6C92F61CC490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A6B26D-7869-4E80-803B-EC6C50D51A37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EC77CE30-E8A7-3AC3-C0F4-1C7071F434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8. </a:t>
            </a:r>
            <a:r>
              <a:rPr lang="ko-KR" altLang="en-US" dirty="0">
                <a:latin typeface="+mn-ea"/>
                <a:ea typeface="+mn-ea"/>
              </a:rPr>
              <a:t>키 관리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282A6084-0420-9E43-578C-66B9EE90F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8.1 CMK (</a:t>
            </a:r>
            <a:r>
              <a:rPr lang="ko-KR" altLang="en-US" dirty="0">
                <a:latin typeface="맑은 고딕"/>
                <a:ea typeface="맑은 고딕"/>
              </a:rPr>
              <a:t>고객 관리형 키</a:t>
            </a:r>
            <a:r>
              <a:rPr lang="en-US" altLang="ko-KR" dirty="0">
                <a:latin typeface="맑은 고딕"/>
                <a:ea typeface="맑은 고딕"/>
              </a:rPr>
              <a:t>)</a:t>
            </a:r>
            <a:r>
              <a:rPr lang="ko-KR" altLang="en-US" dirty="0">
                <a:latin typeface="맑은 고딕"/>
                <a:ea typeface="맑은 고딕"/>
              </a:rPr>
              <a:t>의 자동 키 교체 설정 점검</a:t>
            </a: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072E11EE-8E1E-A779-5A60-81527C60664D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CED90-2EC2-3A9C-A43F-C1F9104AFDFA}"/>
              </a:ext>
            </a:extLst>
          </p:cNvPr>
          <p:cNvSpPr txBox="1"/>
          <p:nvPr/>
        </p:nvSpPr>
        <p:spPr>
          <a:xfrm>
            <a:off x="440074" y="1090402"/>
            <a:ext cx="6442037" cy="476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CMK</a:t>
            </a:r>
            <a:r>
              <a:rPr lang="ko-KR" altLang="en-US" sz="1200" spc="-60" dirty="0">
                <a:latin typeface="+mn-ea"/>
              </a:rPr>
              <a:t>의 자동 키 교체 설정이 활성화 된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CMK</a:t>
            </a:r>
            <a:r>
              <a:rPr lang="ko-KR" altLang="en-US" sz="1200" spc="-60" dirty="0">
                <a:latin typeface="+mn-ea"/>
              </a:rPr>
              <a:t>의 자동 키 교체 설정이 활성화 되어 있지 않을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21501-1BFA-6EA5-DBE7-B2F45150C2FC}"/>
              </a:ext>
            </a:extLst>
          </p:cNvPr>
          <p:cNvSpPr txBox="1"/>
          <p:nvPr/>
        </p:nvSpPr>
        <p:spPr>
          <a:xfrm>
            <a:off x="533400" y="1801530"/>
            <a:ext cx="4927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1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D28E63-FE7F-7EFB-6252-2345F8566FC5}"/>
              </a:ext>
            </a:extLst>
          </p:cNvPr>
          <p:cNvSpPr txBox="1"/>
          <p:nvPr/>
        </p:nvSpPr>
        <p:spPr>
          <a:xfrm>
            <a:off x="627748" y="2084769"/>
            <a:ext cx="8359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KMS &gt; </a:t>
            </a:r>
            <a:r>
              <a:rPr lang="ko-KR" altLang="en-US" sz="1000" dirty="0">
                <a:latin typeface="+mn-ea"/>
              </a:rPr>
              <a:t>고객 관리형 키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키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키 구성 요소 및 교체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자동 키 교체 상태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5F5AA-8F0C-89CE-EDF2-35949A2D6AE5}"/>
              </a:ext>
            </a:extLst>
          </p:cNvPr>
          <p:cNvSpPr txBox="1"/>
          <p:nvPr/>
        </p:nvSpPr>
        <p:spPr>
          <a:xfrm>
            <a:off x="627748" y="5443669"/>
            <a:ext cx="787807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하나의 키를 오랜 기간 사용할수록 키가 유출될 확률이 증가하게 됨</a:t>
            </a:r>
            <a:r>
              <a:rPr lang="en-US" altLang="ko-KR" sz="1000" dirty="0">
                <a:latin typeface="+mn-ea"/>
              </a:rPr>
              <a:t> + </a:t>
            </a:r>
            <a:r>
              <a:rPr lang="ko-KR" altLang="en-US" sz="1000" dirty="0">
                <a:latin typeface="+mn-ea"/>
              </a:rPr>
              <a:t>주기적인 로테이션 설정을 통해 키 유출 시 피해 최소화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필요</a:t>
            </a:r>
            <a:r>
              <a:rPr lang="en-US" altLang="ko-KR" sz="1000" dirty="0">
                <a:latin typeface="+mn-ea"/>
              </a:rPr>
              <a:t> (ISO 27001, NIST, PCI-DSS </a:t>
            </a:r>
            <a:r>
              <a:rPr lang="ko-KR" altLang="en-US" sz="1000" dirty="0">
                <a:latin typeface="+mn-ea"/>
              </a:rPr>
              <a:t>등 주요 보안 프레임워크 요구 사항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ED844D-C9D7-8C07-5FCE-8599D71A5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004204"/>
              </p:ext>
            </p:extLst>
          </p:nvPr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C97859-4145-D2C8-AC3C-9D166B64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28" y="2353817"/>
            <a:ext cx="7654565" cy="29366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667327-B363-685F-5EEB-33A7601D89FD}"/>
              </a:ext>
            </a:extLst>
          </p:cNvPr>
          <p:cNvSpPr/>
          <p:nvPr/>
        </p:nvSpPr>
        <p:spPr>
          <a:xfrm>
            <a:off x="983166" y="4967926"/>
            <a:ext cx="878206" cy="2866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100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F7C85-6E34-749F-F2B2-0BC11A1F0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5B2239-79D1-966E-91CA-AD703F61B537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F06B8F-6EC7-D53F-5AF9-7CCDED7C7D82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BCF37-377E-DBA9-599D-F228C3358614}"/>
              </a:ext>
            </a:extLst>
          </p:cNvPr>
          <p:cNvSpPr txBox="1"/>
          <p:nvPr/>
        </p:nvSpPr>
        <p:spPr>
          <a:xfrm>
            <a:off x="630957" y="1268506"/>
            <a:ext cx="867496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KMS &gt; </a:t>
            </a:r>
            <a:r>
              <a:rPr lang="ko-KR" altLang="en-US" sz="1000" dirty="0">
                <a:latin typeface="+mn-ea"/>
              </a:rPr>
              <a:t>고객 관리형 키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키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키 구성 요소 및 교체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자동 키 교체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편집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키 교체 활성화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C7B57-3900-A8A9-AA6B-D926F71BDD41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06E32E68-ED4A-5BC7-89B8-B31A442655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</a:rPr>
              <a:t>9. </a:t>
            </a:r>
            <a:r>
              <a:rPr lang="ko-KR" altLang="en-US" dirty="0">
                <a:latin typeface="+mn-ea"/>
              </a:rPr>
              <a:t>컨테이너 보안</a:t>
            </a:r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95447836-BB2B-CC45-E880-5EACB355A8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8.1 CMK (</a:t>
            </a:r>
            <a:r>
              <a:rPr lang="ko-KR" altLang="en-US" dirty="0">
                <a:latin typeface="맑은 고딕"/>
                <a:ea typeface="맑은 고딕"/>
              </a:rPr>
              <a:t>고객 관리형 키</a:t>
            </a:r>
            <a:r>
              <a:rPr lang="en-US" altLang="ko-KR" dirty="0">
                <a:latin typeface="맑은 고딕"/>
                <a:ea typeface="맑은 고딕"/>
              </a:rPr>
              <a:t>)</a:t>
            </a:r>
            <a:r>
              <a:rPr lang="ko-KR" altLang="en-US" dirty="0">
                <a:latin typeface="맑은 고딕"/>
                <a:ea typeface="맑은 고딕"/>
              </a:rPr>
              <a:t>의 자동 키 교체 설정 점검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80BE31-E729-3A10-90F2-ACB5F9B076FE}"/>
              </a:ext>
            </a:extLst>
          </p:cNvPr>
          <p:cNvSpPr txBox="1"/>
          <p:nvPr/>
        </p:nvSpPr>
        <p:spPr>
          <a:xfrm>
            <a:off x="630957" y="4132941"/>
            <a:ext cx="8674968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>
                <a:latin typeface="+mn-ea"/>
              </a:rPr>
              <a:t>CMK</a:t>
            </a:r>
            <a:r>
              <a:rPr lang="ko-KR" altLang="en-US" sz="1000" dirty="0">
                <a:latin typeface="+mn-ea"/>
              </a:rPr>
              <a:t>에 대한 기본 교체 기간은 </a:t>
            </a:r>
            <a:r>
              <a:rPr lang="en-US" altLang="ko-KR" sz="1000" dirty="0">
                <a:latin typeface="+mn-ea"/>
              </a:rPr>
              <a:t>365</a:t>
            </a:r>
            <a:r>
              <a:rPr lang="ko-KR" altLang="en-US" sz="1000" dirty="0">
                <a:latin typeface="+mn-ea"/>
              </a:rPr>
              <a:t>일이며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키가 로테이션 되더라도 </a:t>
            </a:r>
            <a:r>
              <a:rPr lang="en-US" altLang="ko-KR" sz="1000" dirty="0">
                <a:latin typeface="+mn-ea"/>
              </a:rPr>
              <a:t>Key ID</a:t>
            </a:r>
            <a:r>
              <a:rPr lang="ko-KR" altLang="en-US" sz="1000" dirty="0">
                <a:latin typeface="+mn-ea"/>
              </a:rPr>
              <a:t>와 </a:t>
            </a:r>
            <a:r>
              <a:rPr lang="en-US" altLang="ko-KR" sz="1000" dirty="0">
                <a:latin typeface="+mn-ea"/>
              </a:rPr>
              <a:t>Alias</a:t>
            </a:r>
            <a:r>
              <a:rPr lang="ko-KR" altLang="en-US" sz="1000" dirty="0">
                <a:latin typeface="+mn-ea"/>
              </a:rPr>
              <a:t>는 동일하여 애플리케이션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기타 설정 변경 필요 없음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(</a:t>
            </a:r>
            <a:r>
              <a:rPr lang="ko-KR" altLang="en-US" sz="1000" dirty="0">
                <a:latin typeface="+mn-ea"/>
              </a:rPr>
              <a:t>이전 키로 암호화 된 데이터도 접근 가능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4ECD34-F9B8-F5C4-C4CC-DBFFE0576FAA}"/>
              </a:ext>
            </a:extLst>
          </p:cNvPr>
          <p:cNvSpPr txBox="1"/>
          <p:nvPr/>
        </p:nvSpPr>
        <p:spPr>
          <a:xfrm>
            <a:off x="630957" y="4521591"/>
            <a:ext cx="8674968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   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&gt; </a:t>
            </a:r>
            <a:r>
              <a:rPr lang="ko-KR" altLang="en-US" sz="1000" dirty="0">
                <a:latin typeface="+mn-ea"/>
              </a:rPr>
              <a:t>참고로 </a:t>
            </a:r>
            <a:r>
              <a:rPr lang="en-US" altLang="ko-KR" sz="1000" dirty="0">
                <a:latin typeface="+mn-ea"/>
              </a:rPr>
              <a:t>AWS Managed Key</a:t>
            </a:r>
            <a:r>
              <a:rPr lang="ko-KR" altLang="en-US" sz="1000" dirty="0">
                <a:latin typeface="+mn-ea"/>
              </a:rPr>
              <a:t>는 기본 교체 주기가 </a:t>
            </a:r>
            <a:r>
              <a:rPr lang="en-US" altLang="ko-KR" sz="1000" dirty="0">
                <a:latin typeface="+mn-ea"/>
              </a:rPr>
              <a:t>3</a:t>
            </a:r>
            <a:r>
              <a:rPr lang="ko-KR" altLang="en-US" sz="1000" dirty="0">
                <a:latin typeface="+mn-ea"/>
              </a:rPr>
              <a:t>년이며</a:t>
            </a:r>
            <a:r>
              <a:rPr lang="en-US" altLang="ko-KR" sz="1000" dirty="0">
                <a:latin typeface="+mn-ea"/>
              </a:rPr>
              <a:t>, CMK</a:t>
            </a:r>
            <a:r>
              <a:rPr lang="ko-KR" altLang="en-US" sz="1000" dirty="0">
                <a:latin typeface="+mn-ea"/>
              </a:rPr>
              <a:t>에 대한 교체 기간은 내부 요건에 따름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F57D61-4F74-2D30-145D-25F333E1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29" y="1643078"/>
            <a:ext cx="8165290" cy="22158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63F8077-E4A5-5BBA-63DF-A765A6FC1A5D}"/>
              </a:ext>
            </a:extLst>
          </p:cNvPr>
          <p:cNvSpPr/>
          <p:nvPr/>
        </p:nvSpPr>
        <p:spPr>
          <a:xfrm>
            <a:off x="960422" y="2565244"/>
            <a:ext cx="2519579" cy="5796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17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개요 </a:t>
            </a:r>
            <a:r>
              <a:rPr lang="en-US" altLang="ko-KR" dirty="0">
                <a:latin typeface="+mj-ea"/>
              </a:rPr>
              <a:t>| </a:t>
            </a:r>
            <a:r>
              <a:rPr lang="ko-KR" altLang="en-US" dirty="0">
                <a:latin typeface="+mj-ea"/>
              </a:rPr>
              <a:t>점검 기준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1277EC-86F3-2030-FF7D-AC8E32D13118}"/>
              </a:ext>
            </a:extLst>
          </p:cNvPr>
          <p:cNvSpPr/>
          <p:nvPr/>
        </p:nvSpPr>
        <p:spPr>
          <a:xfrm>
            <a:off x="440076" y="1425664"/>
            <a:ext cx="9013488" cy="488306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CE016F-02E5-C51E-AA5D-0EC80CF53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44207"/>
              </p:ext>
            </p:extLst>
          </p:nvPr>
        </p:nvGraphicFramePr>
        <p:xfrm>
          <a:off x="506270" y="1996620"/>
          <a:ext cx="4354690" cy="4153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93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2943497">
                  <a:extLst>
                    <a:ext uri="{9D8B030D-6E8A-4147-A177-3AD203B41FA5}">
                      <a16:colId xmlns:a16="http://schemas.microsoft.com/office/drawing/2014/main" val="3829359821"/>
                    </a:ext>
                  </a:extLst>
                </a:gridCol>
                <a:gridCol w="698263">
                  <a:extLst>
                    <a:ext uri="{9D8B030D-6E8A-4147-A177-3AD203B41FA5}">
                      <a16:colId xmlns:a16="http://schemas.microsoft.com/office/drawing/2014/main" val="1145668007"/>
                    </a:ext>
                  </a:extLst>
                </a:gridCol>
              </a:tblGrid>
              <a:tr h="329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점검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항목 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424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계정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b="0" spc="-6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클라우드 사용자 및 권한 관리에 대한 점검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999018"/>
                  </a:ext>
                </a:extLst>
              </a:tr>
              <a:tr h="424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Network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네트워크 구성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접근정책 보안 적합성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점검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  <a:tr h="424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인스턴스 구성 관리 및 보안 구성 점검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065764"/>
                  </a:ext>
                </a:extLst>
              </a:tr>
              <a:tr h="424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컨테이너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컨테이너 구성 관리 및 보안 구성 점검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492059"/>
                  </a:ext>
                </a:extLst>
              </a:tr>
              <a:tr h="424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백업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접근제어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가용성 보장 등을 위한 보안 구성 점검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962596"/>
                  </a:ext>
                </a:extLst>
              </a:tr>
              <a:tr h="424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스토리지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구성 관리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암호화 및 접근 제어 정책 점검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436997"/>
                  </a:ext>
                </a:extLst>
              </a:tr>
              <a:tr h="424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네트워크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보안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서비스 로그 및 감사 로그에 대한 활성화 여부와 보관 상태 점검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996421"/>
                  </a:ext>
                </a:extLst>
              </a:tr>
              <a:tr h="424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환경의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보안 규정 준수 점검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683959"/>
                  </a:ext>
                </a:extLst>
              </a:tr>
              <a:tr h="424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KMS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KMS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 키 관리에 대한 규정 준수 점검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51450"/>
                  </a:ext>
                </a:extLst>
              </a:tr>
            </a:tbl>
          </a:graphicData>
        </a:graphic>
      </p:graphicFrame>
      <p:sp>
        <p:nvSpPr>
          <p:cNvPr id="9" name="AutoShape 2">
            <a:extLst>
              <a:ext uri="{FF2B5EF4-FFF2-40B4-BE49-F238E27FC236}">
                <a16:creationId xmlns:a16="http://schemas.microsoft.com/office/drawing/2014/main" id="{EDB59A2F-EEEE-13F1-144E-B412FC97C0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2941" y="29115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590365-FE9D-FC07-F3E7-420F232C8740}"/>
              </a:ext>
            </a:extLst>
          </p:cNvPr>
          <p:cNvSpPr/>
          <p:nvPr/>
        </p:nvSpPr>
        <p:spPr>
          <a:xfrm>
            <a:off x="506270" y="1534411"/>
            <a:ext cx="4375402" cy="364814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20" dirty="0">
                <a:solidFill>
                  <a:schemeClr val="bg1"/>
                </a:solidFill>
                <a:latin typeface="+mn-ea"/>
              </a:rPr>
              <a:t>점검 항목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2AF5C9-3036-A678-9901-5FF21239E7BE}"/>
              </a:ext>
            </a:extLst>
          </p:cNvPr>
          <p:cNvSpPr/>
          <p:nvPr/>
        </p:nvSpPr>
        <p:spPr>
          <a:xfrm>
            <a:off x="8158203" y="2279588"/>
            <a:ext cx="1172305" cy="2453696"/>
          </a:xfrm>
          <a:prstGeom prst="rect">
            <a:avLst/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J ONLYONE NEW body Light" panose="00000300000000000000" pitchFamily="2" charset="-127"/>
              <a:ea typeface="CJ ONLYONE NEW body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795B38-06CD-BA7F-7EB6-2478DDE36615}"/>
              </a:ext>
            </a:extLst>
          </p:cNvPr>
          <p:cNvSpPr/>
          <p:nvPr/>
        </p:nvSpPr>
        <p:spPr>
          <a:xfrm>
            <a:off x="6585168" y="2279586"/>
            <a:ext cx="1332363" cy="2453697"/>
          </a:xfrm>
          <a:prstGeom prst="rect">
            <a:avLst/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J ONLYONE NEW body Light" panose="00000300000000000000" pitchFamily="2" charset="-127"/>
              <a:ea typeface="CJ ONLYONE NEW body Light" panose="00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5E0612A-0D73-264C-56CA-EEC7C9A1D3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23" y="3955532"/>
            <a:ext cx="307346" cy="3104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EB2952-F1B4-7734-94AC-6348387A82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69" y="2899592"/>
            <a:ext cx="360000" cy="360000"/>
          </a:xfrm>
          <a:prstGeom prst="rect">
            <a:avLst/>
          </a:prstGeom>
        </p:spPr>
      </p:pic>
      <p:sp>
        <p:nvSpPr>
          <p:cNvPr id="17" name="모서리가 둥근 직사각형 149">
            <a:extLst>
              <a:ext uri="{FF2B5EF4-FFF2-40B4-BE49-F238E27FC236}">
                <a16:creationId xmlns:a16="http://schemas.microsoft.com/office/drawing/2014/main" id="{1DA4C81A-6231-4EAB-DD98-0C96576C0D5A}"/>
              </a:ext>
            </a:extLst>
          </p:cNvPr>
          <p:cNvSpPr/>
          <p:nvPr/>
        </p:nvSpPr>
        <p:spPr>
          <a:xfrm>
            <a:off x="8576647" y="2953293"/>
            <a:ext cx="648000" cy="231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모니터링</a:t>
            </a:r>
          </a:p>
        </p:txBody>
      </p:sp>
      <p:sp>
        <p:nvSpPr>
          <p:cNvPr id="18" name="모서리가 둥근 직사각형 150">
            <a:extLst>
              <a:ext uri="{FF2B5EF4-FFF2-40B4-BE49-F238E27FC236}">
                <a16:creationId xmlns:a16="http://schemas.microsoft.com/office/drawing/2014/main" id="{44D06473-190A-2A6F-C72A-0C612C01752E}"/>
              </a:ext>
            </a:extLst>
          </p:cNvPr>
          <p:cNvSpPr/>
          <p:nvPr/>
        </p:nvSpPr>
        <p:spPr>
          <a:xfrm>
            <a:off x="8573669" y="3468536"/>
            <a:ext cx="648000" cy="231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분석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보고</a:t>
            </a:r>
          </a:p>
        </p:txBody>
      </p:sp>
      <p:sp>
        <p:nvSpPr>
          <p:cNvPr id="19" name="모서리가 둥근 직사각형 151">
            <a:extLst>
              <a:ext uri="{FF2B5EF4-FFF2-40B4-BE49-F238E27FC236}">
                <a16:creationId xmlns:a16="http://schemas.microsoft.com/office/drawing/2014/main" id="{0549DCC8-D613-5287-B975-8A4A2436F74D}"/>
              </a:ext>
            </a:extLst>
          </p:cNvPr>
          <p:cNvSpPr/>
          <p:nvPr/>
        </p:nvSpPr>
        <p:spPr>
          <a:xfrm>
            <a:off x="8573669" y="3971359"/>
            <a:ext cx="648000" cy="231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검토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조치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403470-0164-9F02-0C72-BAC0321F6F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973" y="3460142"/>
            <a:ext cx="289135" cy="310456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55808D10-3F67-8AC1-EEEE-3ADBA7E84ABB}"/>
              </a:ext>
            </a:extLst>
          </p:cNvPr>
          <p:cNvSpPr>
            <a:spLocks/>
          </p:cNvSpPr>
          <p:nvPr/>
        </p:nvSpPr>
        <p:spPr>
          <a:xfrm rot="5400000">
            <a:off x="7304325" y="3507021"/>
            <a:ext cx="1480300" cy="132264"/>
          </a:xfrm>
          <a:prstGeom prst="triangle">
            <a:avLst/>
          </a:prstGeom>
          <a:gradFill flip="none" rotWithShape="1">
            <a:gsLst>
              <a:gs pos="100000">
                <a:srgbClr val="F5F5F5"/>
              </a:gs>
              <a:gs pos="0">
                <a:schemeClr val="bg1">
                  <a:lumMod val="50000"/>
                  <a:alpha val="3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J ONLYONE NEW body Light" panose="00000300000000000000" pitchFamily="2" charset="-127"/>
              <a:ea typeface="CJ ONLYONE NEW body Light" panose="000003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C9A98B8-73DB-A9FA-C3CE-D66ACDDD1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900" y="2359293"/>
            <a:ext cx="877798" cy="2808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E997E3-91D8-9646-69A2-525B4E887712}"/>
              </a:ext>
            </a:extLst>
          </p:cNvPr>
          <p:cNvSpPr/>
          <p:nvPr/>
        </p:nvSpPr>
        <p:spPr>
          <a:xfrm>
            <a:off x="4993415" y="2279716"/>
            <a:ext cx="1322920" cy="2481674"/>
          </a:xfrm>
          <a:prstGeom prst="rect">
            <a:avLst/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J ONLYONE NEW body Light" panose="00000300000000000000" pitchFamily="2" charset="-127"/>
              <a:ea typeface="CJ ONLYONE NEW body Light" panose="00000300000000000000" pitchFamily="2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8D27D6A-03F1-5D34-7C7E-9C01DD8EBD5A}"/>
              </a:ext>
            </a:extLst>
          </p:cNvPr>
          <p:cNvSpPr>
            <a:spLocks/>
          </p:cNvSpPr>
          <p:nvPr/>
        </p:nvSpPr>
        <p:spPr>
          <a:xfrm rot="5400000">
            <a:off x="5718074" y="3507021"/>
            <a:ext cx="1480300" cy="132264"/>
          </a:xfrm>
          <a:prstGeom prst="triangle">
            <a:avLst/>
          </a:prstGeom>
          <a:gradFill flip="none" rotWithShape="1">
            <a:gsLst>
              <a:gs pos="100000">
                <a:srgbClr val="F5F5F5"/>
              </a:gs>
              <a:gs pos="0">
                <a:schemeClr val="bg1">
                  <a:lumMod val="50000"/>
                  <a:alpha val="3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J ONLYONE NEW body Light" panose="00000300000000000000" pitchFamily="2" charset="-127"/>
              <a:ea typeface="CJ ONLYONE NEW body Light" panose="00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B41DB9-493B-0434-424C-F94B528AD281}"/>
              </a:ext>
            </a:extLst>
          </p:cNvPr>
          <p:cNvSpPr/>
          <p:nvPr/>
        </p:nvSpPr>
        <p:spPr>
          <a:xfrm>
            <a:off x="6591034" y="1996620"/>
            <a:ext cx="1335879" cy="24238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6"/>
              </a:spcBef>
            </a:pPr>
            <a:r>
              <a:rPr lang="ko-KR" altLang="en-US" sz="1100" b="1" spc="-60" dirty="0">
                <a:solidFill>
                  <a:schemeClr val="bg1"/>
                </a:solidFill>
                <a:latin typeface="+mn-ea"/>
              </a:rPr>
              <a:t>진단 평가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067CD4-B757-D220-546C-EB9A8A544063}"/>
              </a:ext>
            </a:extLst>
          </p:cNvPr>
          <p:cNvSpPr/>
          <p:nvPr/>
        </p:nvSpPr>
        <p:spPr>
          <a:xfrm>
            <a:off x="8148000" y="1985996"/>
            <a:ext cx="1182508" cy="24737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6"/>
              </a:spcBef>
            </a:pPr>
            <a:r>
              <a:rPr lang="ko-KR" altLang="en-US" sz="1100" b="1" spc="-60" dirty="0">
                <a:solidFill>
                  <a:schemeClr val="bg1"/>
                </a:solidFill>
                <a:latin typeface="+mn-ea"/>
              </a:rPr>
              <a:t>분석 및 제언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C5437D-4B7C-8250-8B97-21634B538F4A}"/>
              </a:ext>
            </a:extLst>
          </p:cNvPr>
          <p:cNvSpPr/>
          <p:nvPr/>
        </p:nvSpPr>
        <p:spPr>
          <a:xfrm>
            <a:off x="5015317" y="4887457"/>
            <a:ext cx="4315191" cy="12610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4D1F00-B4FC-C79B-0A09-E6167D12622E}"/>
              </a:ext>
            </a:extLst>
          </p:cNvPr>
          <p:cNvSpPr/>
          <p:nvPr/>
        </p:nvSpPr>
        <p:spPr>
          <a:xfrm>
            <a:off x="5047984" y="4969768"/>
            <a:ext cx="4282524" cy="1133804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85725" indent="-8572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100" spc="-60" dirty="0">
                <a:latin typeface="+mn-ea"/>
              </a:rPr>
              <a:t>CJ OliveNetworks </a:t>
            </a:r>
            <a:r>
              <a:rPr lang="ko-KR" altLang="en-US" sz="1100" spc="-60" dirty="0">
                <a:latin typeface="+mn-ea"/>
              </a:rPr>
              <a:t>제공 자동화 점검 체계 수립</a:t>
            </a:r>
            <a:endParaRPr lang="en-US" altLang="ko-KR" sz="1100" spc="-60" dirty="0">
              <a:latin typeface="+mn-ea"/>
            </a:endParaRPr>
          </a:p>
          <a:p>
            <a:pPr marL="85725" indent="-8572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00" spc="-60" dirty="0">
                <a:latin typeface="+mn-ea"/>
              </a:rPr>
              <a:t>규정 준수를 보완하기 위한 보안 권장사항 제공</a:t>
            </a:r>
            <a:r>
              <a:rPr lang="en-US" altLang="ko-KR" sz="1100" spc="-60" dirty="0">
                <a:latin typeface="+mn-ea"/>
              </a:rPr>
              <a:t>(</a:t>
            </a:r>
            <a:r>
              <a:rPr lang="ko-KR" altLang="en-US" sz="1100" spc="-60" dirty="0">
                <a:latin typeface="+mn-ea"/>
              </a:rPr>
              <a:t>전용 서비스 구성 시 정기적 모니터링 및 보고서 제공</a:t>
            </a:r>
            <a:r>
              <a:rPr lang="en-US" altLang="ko-KR" sz="1100" spc="-60" dirty="0">
                <a:latin typeface="+mn-ea"/>
              </a:rPr>
              <a:t>)</a:t>
            </a:r>
          </a:p>
          <a:p>
            <a:pPr marL="85725" indent="-8572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100" spc="-60" dirty="0">
                <a:latin typeface="+mn-ea"/>
              </a:rPr>
              <a:t>IAM</a:t>
            </a:r>
            <a:r>
              <a:rPr lang="ko-KR" altLang="en-US" sz="1100" spc="-60" dirty="0">
                <a:latin typeface="+mn-ea"/>
              </a:rPr>
              <a:t> 및 조직 관리를 위한 보안 체계를 수립하고 프로세스화</a:t>
            </a:r>
            <a:r>
              <a:rPr lang="en-US" altLang="ko-KR" sz="1100" spc="-60" dirty="0">
                <a:latin typeface="+mn-ea"/>
              </a:rPr>
              <a:t>(</a:t>
            </a:r>
            <a:r>
              <a:rPr lang="ko-KR" altLang="en-US" sz="1100" spc="-60" dirty="0">
                <a:latin typeface="+mn-ea"/>
              </a:rPr>
              <a:t>점검 및 보고</a:t>
            </a:r>
            <a:r>
              <a:rPr lang="en-US" altLang="ko-KR" sz="1100" spc="-60" dirty="0">
                <a:latin typeface="+mn-ea"/>
              </a:rPr>
              <a:t>)</a:t>
            </a:r>
            <a:r>
              <a:rPr lang="ko-KR" altLang="en-US" sz="1100" spc="-60" dirty="0">
                <a:latin typeface="+mn-ea"/>
              </a:rPr>
              <a:t> 하는데 활용</a:t>
            </a:r>
            <a:endParaRPr lang="en-US" altLang="ko-KR" sz="1100" spc="-60" dirty="0">
              <a:latin typeface="+mn-ea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72B9031A-9533-778A-E504-B001F980E44A}"/>
              </a:ext>
            </a:extLst>
          </p:cNvPr>
          <p:cNvSpPr/>
          <p:nvPr/>
        </p:nvSpPr>
        <p:spPr>
          <a:xfrm>
            <a:off x="8845057" y="3254535"/>
            <a:ext cx="182880" cy="160601"/>
          </a:xfrm>
          <a:prstGeom prst="down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A7F90709-ECA8-BD70-D60A-9C6BD0B1A889}"/>
              </a:ext>
            </a:extLst>
          </p:cNvPr>
          <p:cNvSpPr/>
          <p:nvPr/>
        </p:nvSpPr>
        <p:spPr>
          <a:xfrm>
            <a:off x="8835108" y="3752962"/>
            <a:ext cx="182880" cy="160601"/>
          </a:xfrm>
          <a:prstGeom prst="down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CDE700-73E7-38D7-DC19-0531AC13ED7B}"/>
              </a:ext>
            </a:extLst>
          </p:cNvPr>
          <p:cNvSpPr/>
          <p:nvPr/>
        </p:nvSpPr>
        <p:spPr>
          <a:xfrm>
            <a:off x="4996775" y="1992110"/>
            <a:ext cx="1326858" cy="23663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6"/>
              </a:spcBef>
            </a:pPr>
            <a:r>
              <a:rPr lang="ko-KR" altLang="en-US" sz="1100" b="1" spc="-60" dirty="0">
                <a:solidFill>
                  <a:schemeClr val="bg1"/>
                </a:solidFill>
                <a:latin typeface="+mn-ea"/>
              </a:rPr>
              <a:t>서비스 구성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D157B6F-6C0A-E599-D7DA-959EC0F22816}"/>
              </a:ext>
            </a:extLst>
          </p:cNvPr>
          <p:cNvGrpSpPr/>
          <p:nvPr/>
        </p:nvGrpSpPr>
        <p:grpSpPr>
          <a:xfrm>
            <a:off x="5100188" y="2345458"/>
            <a:ext cx="1291904" cy="1051140"/>
            <a:chOff x="5189265" y="2581927"/>
            <a:chExt cx="1291904" cy="105114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8E30DA0-9C88-0397-FA43-837DEB4A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9265" y="2581927"/>
              <a:ext cx="997556" cy="67702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2877EF2-BD7C-3258-B601-E6A8199DA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72598" y="3032407"/>
              <a:ext cx="997556" cy="600660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5D32049-9DFA-8781-1535-1D33E83AE103}"/>
                </a:ext>
              </a:extLst>
            </p:cNvPr>
            <p:cNvGrpSpPr/>
            <p:nvPr/>
          </p:nvGrpSpPr>
          <p:grpSpPr>
            <a:xfrm>
              <a:off x="5868466" y="3031646"/>
              <a:ext cx="612703" cy="454604"/>
              <a:chOff x="8318762" y="2475079"/>
              <a:chExt cx="612703" cy="454604"/>
            </a:xfrm>
          </p:grpSpPr>
          <p:sp>
            <p:nvSpPr>
              <p:cNvPr id="59" name="Google Shape;3265;p118">
                <a:extLst>
                  <a:ext uri="{FF2B5EF4-FFF2-40B4-BE49-F238E27FC236}">
                    <a16:creationId xmlns:a16="http://schemas.microsoft.com/office/drawing/2014/main" id="{9D73C9EC-E62C-D7C5-AFB1-229CA74DDAC5}"/>
                  </a:ext>
                </a:extLst>
              </p:cNvPr>
              <p:cNvSpPr/>
              <p:nvPr/>
            </p:nvSpPr>
            <p:spPr>
              <a:xfrm rot="5400000">
                <a:off x="8347636" y="2460743"/>
                <a:ext cx="454604" cy="483275"/>
              </a:xfrm>
              <a:prstGeom prst="diagStripe">
                <a:avLst>
                  <a:gd name="adj" fmla="val 50000"/>
                </a:avLst>
              </a:prstGeom>
              <a:gradFill>
                <a:gsLst>
                  <a:gs pos="0">
                    <a:srgbClr val="F7CAAC"/>
                  </a:gs>
                  <a:gs pos="71000">
                    <a:srgbClr val="FF0000"/>
                  </a:gs>
                  <a:gs pos="100000">
                    <a:srgbClr val="9D480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" b="1" dirty="0">
                  <a:solidFill>
                    <a:srgbClr val="1353A8"/>
                  </a:solidFill>
                  <a:latin typeface="CJ ONLYONE NEW body Light" panose="00000300000000000000" pitchFamily="2" charset="-127"/>
                  <a:ea typeface="CJ ONLYONE NEW body Light" panose="00000300000000000000" pitchFamily="2" charset="-127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266;p118">
                <a:extLst>
                  <a:ext uri="{FF2B5EF4-FFF2-40B4-BE49-F238E27FC236}">
                    <a16:creationId xmlns:a16="http://schemas.microsoft.com/office/drawing/2014/main" id="{C4926C0C-35BA-932D-817F-0D4AE77BDE09}"/>
                  </a:ext>
                </a:extLst>
              </p:cNvPr>
              <p:cNvSpPr/>
              <p:nvPr/>
            </p:nvSpPr>
            <p:spPr>
              <a:xfrm rot="2565088">
                <a:off x="8318762" y="2574007"/>
                <a:ext cx="612703" cy="102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b="1" dirty="0">
                    <a:solidFill>
                      <a:schemeClr val="lt1"/>
                    </a:solidFill>
                    <a:latin typeface="CJ ONLYONE NEW body Light" panose="00000300000000000000" pitchFamily="2" charset="-127"/>
                    <a:ea typeface="CJ ONLYONE NEW body Light" panose="00000300000000000000" pitchFamily="2" charset="-127"/>
                    <a:cs typeface="Calibri"/>
                    <a:sym typeface="Calibri"/>
                  </a:rPr>
                  <a:t>예시</a:t>
                </a:r>
                <a:endParaRPr dirty="0">
                  <a:latin typeface="CJ ONLYONE NEW body Light" panose="00000300000000000000" pitchFamily="2" charset="-127"/>
                  <a:ea typeface="CJ ONLYONE NEW body Light" panose="00000300000000000000" pitchFamily="2" charset="-127"/>
                </a:endParaRPr>
              </a:p>
            </p:txBody>
          </p:sp>
        </p:grp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8DCC6A8-060E-397D-1BC7-C4814C61E56B}"/>
              </a:ext>
            </a:extLst>
          </p:cNvPr>
          <p:cNvSpPr/>
          <p:nvPr/>
        </p:nvSpPr>
        <p:spPr>
          <a:xfrm>
            <a:off x="4950198" y="3525140"/>
            <a:ext cx="1364717" cy="1217996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/>
          <a:p>
            <a:pPr marL="85725" indent="-8572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850" spc="-60" dirty="0">
                <a:latin typeface="+mn-ea"/>
              </a:rPr>
              <a:t>사전 필수 권한 설정 및 부여</a:t>
            </a:r>
            <a:endParaRPr lang="en-US" altLang="ko-KR" sz="850" spc="-60" dirty="0">
              <a:latin typeface="+mn-ea"/>
            </a:endParaRPr>
          </a:p>
          <a:p>
            <a:pPr marL="85725" indent="-8572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850" spc="-60" dirty="0" err="1">
                <a:latin typeface="맑은 고딕"/>
                <a:ea typeface="맑은 고딕"/>
              </a:rPr>
              <a:t>IaC</a:t>
            </a:r>
            <a:r>
              <a:rPr lang="en-US" altLang="ko-KR" sz="850" spc="-60" dirty="0">
                <a:latin typeface="맑은 고딕"/>
                <a:ea typeface="맑은 고딕"/>
              </a:rPr>
              <a:t> </a:t>
            </a:r>
            <a:r>
              <a:rPr lang="ko-KR" altLang="en-US" sz="850" spc="-60" dirty="0">
                <a:latin typeface="맑은 고딕"/>
                <a:ea typeface="맑은 고딕"/>
              </a:rPr>
              <a:t>방식 진단 리소스 배포</a:t>
            </a:r>
            <a:r>
              <a:rPr lang="en-US" altLang="ko-KR" sz="850" spc="-60" dirty="0">
                <a:latin typeface="맑은 고딕"/>
                <a:ea typeface="맑은 고딕"/>
              </a:rPr>
              <a:t>/</a:t>
            </a:r>
            <a:r>
              <a:rPr lang="ko-KR" altLang="en-US" sz="850" spc="-60" dirty="0">
                <a:latin typeface="맑은 고딕"/>
                <a:ea typeface="맑은 고딕"/>
              </a:rPr>
              <a:t>평가 자동화</a:t>
            </a:r>
            <a:endParaRPr lang="en-US" altLang="ko-KR" sz="850" spc="-60" dirty="0">
              <a:latin typeface="맑은 고딕"/>
              <a:ea typeface="맑은 고딕"/>
            </a:endParaRPr>
          </a:p>
          <a:p>
            <a:pPr marL="85725" indent="-8572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850" spc="-60" dirty="0">
                <a:latin typeface="+mn-ea"/>
              </a:rPr>
              <a:t>완료 후  진단 리소스 제거 자동화</a:t>
            </a:r>
            <a:r>
              <a:rPr lang="en-US" altLang="ko-KR" sz="850" spc="-60" dirty="0">
                <a:latin typeface="+mn-ea"/>
              </a:rPr>
              <a:t>(Terraform destroy)</a:t>
            </a: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defRPr/>
            </a:pPr>
            <a:r>
              <a:rPr lang="ko-KR" altLang="en-US" sz="850" spc="-60" dirty="0">
                <a:latin typeface="+mn-ea"/>
              </a:rPr>
              <a:t> </a:t>
            </a:r>
            <a:endParaRPr lang="en-US" altLang="ko-KR" sz="850" spc="-60" dirty="0">
              <a:latin typeface="+mn-ea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96130C1-6E80-40C6-841E-8B18DDFE9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1971" y="2327654"/>
            <a:ext cx="1145013" cy="1068944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D6627B46-3C8E-9B1B-0407-DE7E44DFEC14}"/>
              </a:ext>
            </a:extLst>
          </p:cNvPr>
          <p:cNvGrpSpPr/>
          <p:nvPr/>
        </p:nvGrpSpPr>
        <p:grpSpPr>
          <a:xfrm>
            <a:off x="7222084" y="2359728"/>
            <a:ext cx="707013" cy="454604"/>
            <a:chOff x="8275002" y="2611898"/>
            <a:chExt cx="707013" cy="454604"/>
          </a:xfrm>
        </p:grpSpPr>
        <p:sp>
          <p:nvSpPr>
            <p:cNvPr id="69" name="Google Shape;3265;p118">
              <a:extLst>
                <a:ext uri="{FF2B5EF4-FFF2-40B4-BE49-F238E27FC236}">
                  <a16:creationId xmlns:a16="http://schemas.microsoft.com/office/drawing/2014/main" id="{91E0858F-89D3-9588-10C1-DE79E945BD5F}"/>
                </a:ext>
              </a:extLst>
            </p:cNvPr>
            <p:cNvSpPr/>
            <p:nvPr/>
          </p:nvSpPr>
          <p:spPr>
            <a:xfrm rot="5400000">
              <a:off x="8395306" y="2597562"/>
              <a:ext cx="454604" cy="483275"/>
            </a:xfrm>
            <a:prstGeom prst="diagStripe">
              <a:avLst>
                <a:gd name="adj" fmla="val 50000"/>
              </a:avLst>
            </a:prstGeom>
            <a:gradFill>
              <a:gsLst>
                <a:gs pos="0">
                  <a:srgbClr val="F7CAAC"/>
                </a:gs>
                <a:gs pos="71000">
                  <a:srgbClr val="FF0000"/>
                </a:gs>
                <a:gs pos="100000">
                  <a:srgbClr val="9D480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" b="1" dirty="0">
                <a:solidFill>
                  <a:srgbClr val="1353A8"/>
                </a:solidFill>
                <a:latin typeface="CJ ONLYONE NEW body Light" panose="00000300000000000000" pitchFamily="2" charset="-127"/>
                <a:ea typeface="CJ ONLYONE NEW body Light" panose="000003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70" name="Google Shape;3266;p118">
              <a:extLst>
                <a:ext uri="{FF2B5EF4-FFF2-40B4-BE49-F238E27FC236}">
                  <a16:creationId xmlns:a16="http://schemas.microsoft.com/office/drawing/2014/main" id="{CC8D74DD-85CB-789B-78BD-156B4FFB74F2}"/>
                </a:ext>
              </a:extLst>
            </p:cNvPr>
            <p:cNvSpPr/>
            <p:nvPr/>
          </p:nvSpPr>
          <p:spPr>
            <a:xfrm rot="2565088">
              <a:off x="8275002" y="2682373"/>
              <a:ext cx="707013" cy="1338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1" dirty="0">
                  <a:solidFill>
                    <a:schemeClr val="lt1"/>
                  </a:solidFill>
                  <a:latin typeface="CJ ONLYONE NEW body Light" panose="00000300000000000000" pitchFamily="2" charset="-127"/>
                  <a:ea typeface="CJ ONLYONE NEW body Light" panose="00000300000000000000" pitchFamily="2" charset="-127"/>
                  <a:cs typeface="Calibri"/>
                  <a:sym typeface="Calibri"/>
                </a:rPr>
                <a:t>예시</a:t>
              </a:r>
              <a:endParaRPr dirty="0">
                <a:latin typeface="CJ ONLYONE NEW body Light" panose="00000300000000000000" pitchFamily="2" charset="-127"/>
                <a:ea typeface="CJ ONLYONE NEW body Light" panose="00000300000000000000" pitchFamily="2" charset="-127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F0EDED6-EE71-8E47-D2D8-70E4699A279B}"/>
              </a:ext>
            </a:extLst>
          </p:cNvPr>
          <p:cNvSpPr/>
          <p:nvPr/>
        </p:nvSpPr>
        <p:spPr>
          <a:xfrm>
            <a:off x="6518901" y="3525211"/>
            <a:ext cx="1429036" cy="117368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85725" indent="-8572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850" b="1" spc="-60" dirty="0">
                <a:latin typeface="+mn-ea"/>
              </a:rPr>
              <a:t>62</a:t>
            </a:r>
            <a:r>
              <a:rPr lang="ko-KR" altLang="en-US" sz="850" b="1" spc="-60" dirty="0">
                <a:latin typeface="+mn-ea"/>
              </a:rPr>
              <a:t>개 점검 항목 </a:t>
            </a:r>
            <a:r>
              <a:rPr lang="ko-KR" altLang="en-US" sz="850" spc="-60" dirty="0">
                <a:latin typeface="+mn-ea"/>
              </a:rPr>
              <a:t>보유</a:t>
            </a:r>
            <a:r>
              <a:rPr lang="en-US" altLang="ko-KR" sz="850" spc="-60" dirty="0">
                <a:latin typeface="+mn-ea"/>
              </a:rPr>
              <a:t>(</a:t>
            </a:r>
            <a:r>
              <a:rPr lang="ko-KR" altLang="en-US" sz="850" spc="-60" dirty="0">
                <a:latin typeface="+mn-ea"/>
              </a:rPr>
              <a:t>계정</a:t>
            </a:r>
            <a:r>
              <a:rPr lang="en-US" altLang="ko-KR" sz="850" spc="-60" dirty="0">
                <a:latin typeface="+mn-ea"/>
              </a:rPr>
              <a:t>, </a:t>
            </a:r>
            <a:r>
              <a:rPr lang="ko-KR" altLang="en-US" sz="850" spc="-60" dirty="0">
                <a:latin typeface="+mn-ea"/>
              </a:rPr>
              <a:t>네트워크</a:t>
            </a:r>
            <a:r>
              <a:rPr lang="en-US" altLang="ko-KR" sz="850" spc="-60" dirty="0">
                <a:latin typeface="+mn-ea"/>
              </a:rPr>
              <a:t>, </a:t>
            </a:r>
            <a:r>
              <a:rPr lang="ko-KR" altLang="en-US" sz="850" spc="-60" dirty="0">
                <a:latin typeface="+mn-ea"/>
              </a:rPr>
              <a:t>서버 등</a:t>
            </a:r>
            <a:r>
              <a:rPr lang="en-US" altLang="ko-KR" sz="850" spc="-60" dirty="0">
                <a:latin typeface="+mn-ea"/>
              </a:rPr>
              <a:t>)</a:t>
            </a:r>
          </a:p>
          <a:p>
            <a:pPr marL="85725" indent="-8572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850" spc="-60" dirty="0">
                <a:latin typeface="+mn-ea"/>
              </a:rPr>
              <a:t>설정 변경에 따른 컴플라이언스 준수 여부를 추적</a:t>
            </a:r>
            <a:r>
              <a:rPr lang="en-US" altLang="ko-KR" sz="850" spc="-60" dirty="0">
                <a:latin typeface="+mn-ea"/>
              </a:rPr>
              <a:t>/</a:t>
            </a:r>
            <a:r>
              <a:rPr lang="ko-KR" altLang="en-US" sz="850" spc="-60" dirty="0">
                <a:latin typeface="+mn-ea"/>
              </a:rPr>
              <a:t>분석</a:t>
            </a:r>
            <a:endParaRPr lang="en-US" altLang="ko-KR" sz="850" spc="-60" dirty="0">
              <a:latin typeface="+mn-ea"/>
            </a:endParaRPr>
          </a:p>
          <a:p>
            <a:pPr marL="85725" indent="-8572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850" spc="-60" dirty="0">
                <a:latin typeface="+mn-ea"/>
              </a:rPr>
              <a:t>외부 정보보호인증 감사</a:t>
            </a:r>
            <a:r>
              <a:rPr lang="en-US" altLang="ko-KR" sz="850" spc="-60" dirty="0">
                <a:latin typeface="+mn-ea"/>
              </a:rPr>
              <a:t>(ISMS-P, ISO 27001 </a:t>
            </a:r>
            <a:r>
              <a:rPr lang="ko-KR" altLang="en-US" sz="850" spc="-60" dirty="0">
                <a:latin typeface="+mn-ea"/>
              </a:rPr>
              <a:t>등</a:t>
            </a:r>
            <a:r>
              <a:rPr lang="en-US" altLang="ko-KR" sz="850" spc="-60" dirty="0">
                <a:latin typeface="+mn-ea"/>
              </a:rPr>
              <a:t>) </a:t>
            </a:r>
            <a:r>
              <a:rPr lang="ko-KR" altLang="en-US" sz="850" spc="-60" dirty="0">
                <a:latin typeface="+mn-ea"/>
              </a:rPr>
              <a:t>점검</a:t>
            </a:r>
            <a:endParaRPr lang="en-US" altLang="ko-KR" sz="850" spc="-60" dirty="0">
              <a:latin typeface="+mn-ea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9F3EF5-734E-54B2-5C0E-E0D5D93E1034}"/>
              </a:ext>
            </a:extLst>
          </p:cNvPr>
          <p:cNvSpPr/>
          <p:nvPr/>
        </p:nvSpPr>
        <p:spPr>
          <a:xfrm>
            <a:off x="4977572" y="1531936"/>
            <a:ext cx="4352936" cy="364814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20" dirty="0">
                <a:solidFill>
                  <a:schemeClr val="bg1"/>
                </a:solidFill>
                <a:latin typeface="+mn-ea"/>
              </a:rPr>
              <a:t>진단 절차</a:t>
            </a:r>
          </a:p>
        </p:txBody>
      </p:sp>
      <p:sp>
        <p:nvSpPr>
          <p:cNvPr id="45" name="텍스트 개체 틀 7"/>
          <p:cNvSpPr>
            <a:spLocks noGrp="1"/>
          </p:cNvSpPr>
          <p:nvPr>
            <p:ph type="body" sz="quarter" idx="4294967295"/>
          </p:nvPr>
        </p:nvSpPr>
        <p:spPr>
          <a:xfrm>
            <a:off x="352664" y="800379"/>
            <a:ext cx="8937564" cy="4810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dirty="0">
                <a:latin typeface="+mn-ea"/>
              </a:rPr>
              <a:t>CJ</a:t>
            </a:r>
            <a:r>
              <a:rPr lang="ko-KR" altLang="en-US" sz="1200" dirty="0">
                <a:latin typeface="+mn-ea"/>
              </a:rPr>
              <a:t>그룹의 </a:t>
            </a:r>
            <a:r>
              <a:rPr lang="ko-KR" altLang="en-US" sz="1200" dirty="0" err="1">
                <a:latin typeface="+mn-ea"/>
              </a:rPr>
              <a:t>퍼블릭</a:t>
            </a:r>
            <a:r>
              <a:rPr lang="ko-KR" altLang="en-US" sz="1200" dirty="0">
                <a:latin typeface="+mn-ea"/>
              </a:rPr>
              <a:t> 클라우드 보안 지침 기준에 따라 계정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사용자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컨테이너 등 클라우드 서비스 전반에 대한 취약점 점검을</a:t>
            </a:r>
            <a:endParaRPr lang="en-US" altLang="ko-KR" sz="1200" dirty="0">
              <a:latin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+mn-ea"/>
              </a:rPr>
              <a:t>수행하며 </a:t>
            </a:r>
            <a:r>
              <a:rPr lang="en-US" altLang="ko-KR" sz="1200" dirty="0">
                <a:latin typeface="+mn-ea"/>
              </a:rPr>
              <a:t>AWS </a:t>
            </a:r>
            <a:r>
              <a:rPr lang="en-US" altLang="ko-KR" sz="1200" dirty="0" err="1">
                <a:latin typeface="+mn-ea"/>
              </a:rPr>
              <a:t>Config</a:t>
            </a:r>
            <a:r>
              <a:rPr lang="ko-KR" altLang="en-US" sz="1200" dirty="0">
                <a:latin typeface="+mn-ea"/>
              </a:rPr>
              <a:t>를 활용해 </a:t>
            </a:r>
            <a:r>
              <a:rPr lang="en-US" altLang="ko-KR" sz="1200" dirty="0">
                <a:latin typeface="+mn-ea"/>
              </a:rPr>
              <a:t>AWS </a:t>
            </a:r>
            <a:r>
              <a:rPr lang="ko-KR" altLang="en-US" sz="1200" dirty="0">
                <a:latin typeface="+mn-ea"/>
              </a:rPr>
              <a:t>리소스의 보안 설정 현황을 점검하고 잠재적 위험 요소를 도출합니다</a:t>
            </a:r>
          </a:p>
        </p:txBody>
      </p:sp>
    </p:spTree>
    <p:extLst>
      <p:ext uri="{BB962C8B-B14F-4D97-AF65-F5344CB8AC3E}">
        <p14:creationId xmlns:p14="http://schemas.microsoft.com/office/powerpoint/2010/main" val="3059580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42" y="2200480"/>
            <a:ext cx="717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spc="-100" dirty="0">
                <a:solidFill>
                  <a:prstClr val="white"/>
                </a:solidFill>
                <a:latin typeface="+mn-ea"/>
              </a:rPr>
              <a:t>진단 결과 상세 </a:t>
            </a:r>
            <a:r>
              <a:rPr lang="en-US" altLang="ko-KR" sz="4000" spc="-100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컨테이너</a:t>
            </a:r>
            <a:r>
              <a:rPr lang="en-US" altLang="ko-KR" sz="4000" spc="-100" dirty="0">
                <a:solidFill>
                  <a:prstClr val="white"/>
                </a:solidFill>
                <a:latin typeface="+mj-ea"/>
                <a:ea typeface="+mj-ea"/>
              </a:rPr>
              <a:t> </a:t>
            </a:r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보안</a:t>
            </a:r>
            <a:r>
              <a:rPr lang="en-US" altLang="ko-KR" sz="4000" spc="-100" dirty="0">
                <a:solidFill>
                  <a:prstClr val="white"/>
                </a:solidFill>
                <a:latin typeface="+mj-ea"/>
                <a:ea typeface="+mj-ea"/>
              </a:rPr>
              <a:t>)</a:t>
            </a:r>
            <a:endParaRPr lang="ko-KR" altLang="en-US" sz="4000" spc="-1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07B3E-FCA4-32AF-6E9B-7848E344E9A8}"/>
              </a:ext>
            </a:extLst>
          </p:cNvPr>
          <p:cNvSpPr/>
          <p:nvPr/>
        </p:nvSpPr>
        <p:spPr>
          <a:xfrm>
            <a:off x="957600" y="3613780"/>
            <a:ext cx="6551564" cy="142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9.1   ECS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컨테이너 </a:t>
            </a:r>
            <a:r>
              <a:rPr lang="en-US" altLang="ko-KR" sz="1600" spc="-100" dirty="0" err="1">
                <a:solidFill>
                  <a:prstClr val="white"/>
                </a:solidFill>
                <a:latin typeface="+mn-ea"/>
              </a:rPr>
              <a:t>pid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-Mode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설정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9.3   ECS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컨테이너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privileged-Mode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설정 점검</a:t>
            </a: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9.4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  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ECS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컨테이너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‘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읽기 전용 루트 파일 시스템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’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활성화 여부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9.5   ECS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컨테이너 실행 사용자 점검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3895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2BAA3-78F5-8F27-5B4E-EA933B49D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09A0E3-18EC-4DB6-55FB-C2C85092FA1B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AB7809-61EC-AE2C-07CE-9D1368792EEA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2" name="텍스트 개체 틀 12">
            <a:extLst>
              <a:ext uri="{FF2B5EF4-FFF2-40B4-BE49-F238E27FC236}">
                <a16:creationId xmlns:a16="http://schemas.microsoft.com/office/drawing/2014/main" id="{7B5321BE-E81B-A37B-761A-35BA99F0E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9. </a:t>
            </a:r>
            <a:r>
              <a:rPr lang="ko-KR" altLang="en-US" dirty="0">
                <a:latin typeface="+mn-ea"/>
                <a:ea typeface="+mn-ea"/>
              </a:rPr>
              <a:t>컨테이너 보안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171045F3-D7B5-040A-45E2-F42FAC7AC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9.1 ECS </a:t>
            </a:r>
            <a:r>
              <a:rPr lang="ko-KR" altLang="en-US" dirty="0">
                <a:latin typeface="맑은 고딕"/>
                <a:ea typeface="맑은 고딕"/>
              </a:rPr>
              <a:t>컨테이너 </a:t>
            </a:r>
            <a:r>
              <a:rPr lang="en-US" altLang="ko-KR" dirty="0" err="1">
                <a:latin typeface="맑은 고딕"/>
                <a:ea typeface="맑은 고딕"/>
              </a:rPr>
              <a:t>pid</a:t>
            </a:r>
            <a:r>
              <a:rPr lang="en-US" altLang="ko-KR" dirty="0">
                <a:latin typeface="맑은 고딕"/>
                <a:ea typeface="맑은 고딕"/>
              </a:rPr>
              <a:t>-Mode </a:t>
            </a:r>
            <a:r>
              <a:rPr lang="ko-KR" altLang="en-US" dirty="0">
                <a:latin typeface="맑은 고딕"/>
                <a:ea typeface="맑은 고딕"/>
              </a:rPr>
              <a:t>설정 점검</a:t>
            </a: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794F3CB4-F0BE-1D05-3CE2-48EA5FB0B2B3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04B7E-F85B-D106-304C-E2FED80194CA}"/>
              </a:ext>
            </a:extLst>
          </p:cNvPr>
          <p:cNvSpPr txBox="1"/>
          <p:nvPr/>
        </p:nvSpPr>
        <p:spPr>
          <a:xfrm>
            <a:off x="440074" y="1090402"/>
            <a:ext cx="6442037" cy="476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ECS </a:t>
            </a:r>
            <a:r>
              <a:rPr lang="ko-KR" altLang="en-US" sz="1200" spc="-60" dirty="0">
                <a:latin typeface="+mn-ea"/>
              </a:rPr>
              <a:t>컨테이너의 </a:t>
            </a:r>
            <a:r>
              <a:rPr lang="en-US" altLang="ko-KR" sz="1200" spc="-60" dirty="0" err="1">
                <a:latin typeface="+mn-ea"/>
              </a:rPr>
              <a:t>pidMode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값이 없거나</a:t>
            </a:r>
            <a:r>
              <a:rPr lang="en-US" altLang="ko-KR" sz="1200" spc="-60" dirty="0">
                <a:latin typeface="+mn-ea"/>
              </a:rPr>
              <a:t>,</a:t>
            </a:r>
            <a:r>
              <a:rPr lang="ko-KR" altLang="en-US" sz="1200" spc="-60" dirty="0">
                <a:latin typeface="+mn-ea"/>
              </a:rPr>
              <a:t> </a:t>
            </a:r>
            <a:r>
              <a:rPr lang="en-US" altLang="ko-KR" sz="1200" spc="-60" dirty="0">
                <a:latin typeface="+mn-ea"/>
              </a:rPr>
              <a:t>task</a:t>
            </a:r>
            <a:r>
              <a:rPr lang="ko-KR" altLang="en-US" sz="1200" spc="-60" dirty="0">
                <a:latin typeface="+mn-ea"/>
              </a:rPr>
              <a:t>일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ECS </a:t>
            </a:r>
            <a:r>
              <a:rPr lang="ko-KR" altLang="en-US" sz="1200" spc="-60" dirty="0">
                <a:latin typeface="+mn-ea"/>
              </a:rPr>
              <a:t>컨테이너의 </a:t>
            </a:r>
            <a:r>
              <a:rPr lang="en-US" altLang="ko-KR" sz="1200" spc="-60" dirty="0" err="1">
                <a:latin typeface="+mn-ea"/>
              </a:rPr>
              <a:t>pidMode</a:t>
            </a:r>
            <a:r>
              <a:rPr lang="ko-KR" altLang="en-US" sz="1200" spc="-60" dirty="0">
                <a:latin typeface="+mn-ea"/>
              </a:rPr>
              <a:t> 값이 </a:t>
            </a:r>
            <a:r>
              <a:rPr lang="en-US" altLang="ko-KR" sz="1200" spc="-60" dirty="0">
                <a:latin typeface="+mn-ea"/>
              </a:rPr>
              <a:t>host</a:t>
            </a:r>
            <a:r>
              <a:rPr lang="ko-KR" altLang="en-US" sz="1200" spc="-60" dirty="0">
                <a:latin typeface="+mn-ea"/>
              </a:rPr>
              <a:t>일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7BAF1-B953-4D3D-B89A-A61461B55895}"/>
              </a:ext>
            </a:extLst>
          </p:cNvPr>
          <p:cNvSpPr txBox="1"/>
          <p:nvPr/>
        </p:nvSpPr>
        <p:spPr>
          <a:xfrm>
            <a:off x="533400" y="1801530"/>
            <a:ext cx="4854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1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8A1DAD-7214-5014-940B-F511575681DA}"/>
              </a:ext>
            </a:extLst>
          </p:cNvPr>
          <p:cNvSpPr txBox="1"/>
          <p:nvPr/>
        </p:nvSpPr>
        <p:spPr>
          <a:xfrm>
            <a:off x="627748" y="2084769"/>
            <a:ext cx="8359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ECS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선택 </a:t>
            </a:r>
            <a:r>
              <a:rPr lang="en-US" altLang="ko-KR" sz="1000" dirty="0">
                <a:latin typeface="+mn-ea"/>
              </a:rPr>
              <a:t>&gt; JSON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 ”</a:t>
            </a:r>
            <a:r>
              <a:rPr lang="en-US" altLang="ko-KR" sz="1000" dirty="0" err="1">
                <a:latin typeface="+mn-ea"/>
              </a:rPr>
              <a:t>pidMode</a:t>
            </a:r>
            <a:r>
              <a:rPr lang="en-US" altLang="ko-KR" sz="1000" dirty="0">
                <a:latin typeface="+mn-ea"/>
              </a:rPr>
              <a:t>” </a:t>
            </a:r>
            <a:r>
              <a:rPr lang="ko-KR" altLang="en-US" sz="1000" dirty="0">
                <a:latin typeface="+mn-ea"/>
              </a:rPr>
              <a:t>설정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ECFE6-A8C0-B7C2-0AD8-446DF067C836}"/>
              </a:ext>
            </a:extLst>
          </p:cNvPr>
          <p:cNvSpPr txBox="1"/>
          <p:nvPr/>
        </p:nvSpPr>
        <p:spPr>
          <a:xfrm>
            <a:off x="627748" y="5331223"/>
            <a:ext cx="874485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</a:t>
            </a:r>
            <a:r>
              <a:rPr lang="en-US" altLang="ko-KR" sz="1000" dirty="0" err="1">
                <a:latin typeface="+mn-ea"/>
              </a:rPr>
              <a:t>pidMode</a:t>
            </a:r>
            <a:r>
              <a:rPr lang="ko-KR" altLang="en-US" sz="1000" dirty="0">
                <a:latin typeface="+mn-ea"/>
              </a:rPr>
              <a:t> 값이 </a:t>
            </a:r>
            <a:r>
              <a:rPr lang="en-US" altLang="ko-KR" sz="1000" dirty="0">
                <a:latin typeface="+mn-ea"/>
              </a:rPr>
              <a:t>host</a:t>
            </a:r>
            <a:r>
              <a:rPr lang="ko-KR" altLang="en-US" sz="1000" dirty="0">
                <a:latin typeface="+mn-ea"/>
              </a:rPr>
              <a:t> 일 경우 컨테이너가 호스트의 </a:t>
            </a:r>
            <a:r>
              <a:rPr lang="en-US" altLang="ko-KR" sz="1000" dirty="0">
                <a:latin typeface="+mn-ea"/>
              </a:rPr>
              <a:t>PID </a:t>
            </a:r>
            <a:r>
              <a:rPr lang="ko-KR" altLang="en-US" sz="1000" dirty="0">
                <a:latin typeface="+mn-ea"/>
              </a:rPr>
              <a:t>네임스페이스를 공유할 수 있으므로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컨테이너가 침해될 경우</a:t>
            </a:r>
            <a:r>
              <a:rPr lang="en-US" altLang="ko-KR" sz="10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다른 컨테이너나 호스트 서비스의 실행 정보가 노출되어 프로세스 격리가 무너질 수 있음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(</a:t>
            </a:r>
            <a:r>
              <a:rPr lang="en-US" altLang="ko-KR" sz="1000" dirty="0" err="1">
                <a:latin typeface="+mn-ea"/>
              </a:rPr>
              <a:t>pidMode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값이 지정되어 있지 않은 경우 </a:t>
            </a:r>
            <a:r>
              <a:rPr lang="en-US" altLang="ko-KR" sz="1000" dirty="0">
                <a:latin typeface="+mn-ea"/>
              </a:rPr>
              <a:t>task</a:t>
            </a:r>
            <a:r>
              <a:rPr lang="ko-KR" altLang="en-US" sz="1000" dirty="0">
                <a:latin typeface="+mn-ea"/>
              </a:rPr>
              <a:t>로 작동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6D0BB16-E335-C0E3-B701-3CB1E3130310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57284AC4-A44F-9CB9-2DD6-C808EEC9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330990"/>
            <a:ext cx="7245372" cy="28575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B9DEBA-9F31-72FD-5E91-75E53AAA9A43}"/>
              </a:ext>
            </a:extLst>
          </p:cNvPr>
          <p:cNvSpPr/>
          <p:nvPr/>
        </p:nvSpPr>
        <p:spPr>
          <a:xfrm>
            <a:off x="2765978" y="4309344"/>
            <a:ext cx="969137" cy="1630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6414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8272D-4501-048F-ACCD-A8F567B34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F86C78-75AC-728A-945E-6CF2D541BED2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6EEE5F-2CEC-8A05-6362-32FCCA3E9B05}"/>
              </a:ext>
            </a:extLst>
          </p:cNvPr>
          <p:cNvSpPr/>
          <p:nvPr/>
        </p:nvSpPr>
        <p:spPr>
          <a:xfrm>
            <a:off x="542925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DDB1F-2ABF-15D2-9988-425B72567674}"/>
              </a:ext>
            </a:extLst>
          </p:cNvPr>
          <p:cNvSpPr txBox="1"/>
          <p:nvPr/>
        </p:nvSpPr>
        <p:spPr>
          <a:xfrm>
            <a:off x="630957" y="1268506"/>
            <a:ext cx="867496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ECS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선택 </a:t>
            </a:r>
            <a:r>
              <a:rPr lang="en-US" altLang="ko-KR" sz="1000" dirty="0">
                <a:latin typeface="+mn-ea"/>
              </a:rPr>
              <a:t>&gt; JSON</a:t>
            </a:r>
            <a:r>
              <a:rPr lang="ko-KR" altLang="en-US" sz="1000" dirty="0">
                <a:latin typeface="+mn-ea"/>
              </a:rPr>
              <a:t>을 사용하여 새 개정 생성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pidMode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항목 제거 </a:t>
            </a:r>
            <a:r>
              <a:rPr lang="en-US" altLang="ko-KR" sz="1000" dirty="0">
                <a:latin typeface="+mn-ea"/>
              </a:rPr>
              <a:t>or </a:t>
            </a:r>
            <a:r>
              <a:rPr lang="ko-KR" altLang="en-US" sz="1000" dirty="0">
                <a:latin typeface="+mn-ea"/>
              </a:rPr>
              <a:t>값 </a:t>
            </a:r>
            <a:r>
              <a:rPr lang="en-US" altLang="ko-KR" sz="1000" dirty="0">
                <a:latin typeface="+mn-ea"/>
              </a:rPr>
              <a:t>task</a:t>
            </a:r>
            <a:r>
              <a:rPr lang="ko-KR" altLang="en-US" sz="1000" dirty="0">
                <a:latin typeface="+mn-ea"/>
              </a:rPr>
              <a:t>로 변경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7C5D87-4E45-5B1E-28F7-046944EDDAB8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C4A7727B-4A7A-1DE6-CA38-2DED0E63AC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</a:rPr>
              <a:t>9. </a:t>
            </a:r>
            <a:r>
              <a:rPr lang="ko-KR" altLang="en-US" dirty="0">
                <a:latin typeface="+mn-ea"/>
              </a:rPr>
              <a:t>컨테이너 보안</a:t>
            </a:r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60856BC9-F80F-B486-4568-2314A43FC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9.1 ECS </a:t>
            </a:r>
            <a:r>
              <a:rPr lang="ko-KR" altLang="en-US" dirty="0">
                <a:latin typeface="맑은 고딕"/>
                <a:ea typeface="맑은 고딕"/>
              </a:rPr>
              <a:t>컨테이너 </a:t>
            </a:r>
            <a:r>
              <a:rPr lang="en-US" altLang="ko-KR" dirty="0" err="1">
                <a:latin typeface="맑은 고딕"/>
                <a:ea typeface="맑은 고딕"/>
              </a:rPr>
              <a:t>pid</a:t>
            </a:r>
            <a:r>
              <a:rPr lang="en-US" altLang="ko-KR" dirty="0">
                <a:latin typeface="맑은 고딕"/>
                <a:ea typeface="맑은 고딕"/>
              </a:rPr>
              <a:t>-Mode </a:t>
            </a:r>
            <a:r>
              <a:rPr lang="ko-KR" altLang="en-US" dirty="0">
                <a:latin typeface="맑은 고딕"/>
                <a:ea typeface="맑은 고딕"/>
              </a:rPr>
              <a:t>설정 점검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036CA9-1927-881E-F547-BE09C517C57D}"/>
              </a:ext>
            </a:extLst>
          </p:cNvPr>
          <p:cNvSpPr txBox="1"/>
          <p:nvPr/>
        </p:nvSpPr>
        <p:spPr>
          <a:xfrm>
            <a:off x="630957" y="5654388"/>
            <a:ext cx="867496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신규 개정된 테스트 정의로 서비스 기동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6F590B-C1AD-DC51-5A9C-DEB928B3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619505"/>
            <a:ext cx="5200115" cy="14459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456024-3593-2D54-A21A-E80AF3083610}"/>
              </a:ext>
            </a:extLst>
          </p:cNvPr>
          <p:cNvSpPr/>
          <p:nvPr/>
        </p:nvSpPr>
        <p:spPr>
          <a:xfrm>
            <a:off x="4986173" y="1880162"/>
            <a:ext cx="1090243" cy="18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5576B7-A841-C4A0-11F9-1121E460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6" y="3154436"/>
            <a:ext cx="4689294" cy="24350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BA2A79-74C0-AD3B-B4F2-BDAB57675BB3}"/>
              </a:ext>
            </a:extLst>
          </p:cNvPr>
          <p:cNvSpPr/>
          <p:nvPr/>
        </p:nvSpPr>
        <p:spPr>
          <a:xfrm>
            <a:off x="1195757" y="5008385"/>
            <a:ext cx="567729" cy="18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CC501C-0F99-B592-ECB6-0419BC1DDA8A}"/>
              </a:ext>
            </a:extLst>
          </p:cNvPr>
          <p:cNvSpPr/>
          <p:nvPr/>
        </p:nvSpPr>
        <p:spPr>
          <a:xfrm>
            <a:off x="5206745" y="5391583"/>
            <a:ext cx="340618" cy="18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342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9. </a:t>
            </a:r>
            <a:r>
              <a:rPr lang="ko-KR" altLang="en-US" dirty="0">
                <a:latin typeface="+mn-ea"/>
                <a:ea typeface="+mn-ea"/>
              </a:rPr>
              <a:t>컨테이너 보안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9.3 ECS </a:t>
            </a:r>
            <a:r>
              <a:rPr lang="ko-KR" altLang="en-US" dirty="0">
                <a:latin typeface="맑은 고딕"/>
                <a:ea typeface="맑은 고딕"/>
              </a:rPr>
              <a:t>컨테이너 </a:t>
            </a:r>
            <a:r>
              <a:rPr lang="en-US" altLang="ko-KR" dirty="0">
                <a:latin typeface="맑은 고딕"/>
                <a:ea typeface="맑은 고딕"/>
              </a:rPr>
              <a:t>privileged-Mode </a:t>
            </a:r>
            <a:r>
              <a:rPr lang="ko-KR" altLang="en-US" dirty="0">
                <a:latin typeface="맑은 고딕"/>
                <a:ea typeface="맑은 고딕"/>
              </a:rPr>
              <a:t>설정 점검</a:t>
            </a: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801530"/>
            <a:ext cx="4854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1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8" y="2084769"/>
            <a:ext cx="8359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ECS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선택 </a:t>
            </a:r>
            <a:r>
              <a:rPr lang="en-US" altLang="ko-KR" sz="1000" dirty="0">
                <a:latin typeface="+mn-ea"/>
              </a:rPr>
              <a:t>&gt; JSON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 “privileged” </a:t>
            </a:r>
            <a:r>
              <a:rPr lang="ko-KR" altLang="en-US" sz="1000" dirty="0">
                <a:latin typeface="+mn-ea"/>
              </a:rPr>
              <a:t>설정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8" y="5588392"/>
            <a:ext cx="814178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</a:t>
            </a:r>
            <a:r>
              <a:rPr lang="en-US" altLang="ko-KR" sz="1000" dirty="0">
                <a:latin typeface="+mn-ea"/>
              </a:rPr>
              <a:t> privileged </a:t>
            </a:r>
            <a:r>
              <a:rPr lang="ko-KR" altLang="en-US" sz="1000" dirty="0">
                <a:latin typeface="+mn-ea"/>
              </a:rPr>
              <a:t>값이 </a:t>
            </a:r>
            <a:r>
              <a:rPr lang="en-US" altLang="ko-KR" sz="1000" dirty="0">
                <a:latin typeface="+mn-ea"/>
              </a:rPr>
              <a:t>true </a:t>
            </a:r>
            <a:r>
              <a:rPr lang="ko-KR" altLang="en-US" sz="1000" dirty="0">
                <a:latin typeface="+mn-ea"/>
              </a:rPr>
              <a:t>일 경우 컨테이너가 </a:t>
            </a:r>
            <a:r>
              <a:rPr lang="en-US" altLang="ko-KR" sz="1000" dirty="0">
                <a:latin typeface="+mn-ea"/>
              </a:rPr>
              <a:t>root </a:t>
            </a:r>
            <a:r>
              <a:rPr lang="ko-KR" altLang="en-US" sz="1000" dirty="0">
                <a:latin typeface="+mn-ea"/>
              </a:rPr>
              <a:t>수준의 권한으로 실행되어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컨테이너 격리를 우회할 수 있는 가능성 존재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(privileged </a:t>
            </a:r>
            <a:r>
              <a:rPr lang="ko-KR" altLang="en-US" sz="1000" dirty="0">
                <a:latin typeface="+mn-ea"/>
              </a:rPr>
              <a:t>값이 지정되어 있지 않은 경우 </a:t>
            </a:r>
            <a:r>
              <a:rPr lang="en-US" altLang="ko-KR" sz="1000" dirty="0">
                <a:latin typeface="+mn-ea"/>
              </a:rPr>
              <a:t>false</a:t>
            </a:r>
            <a:r>
              <a:rPr lang="ko-KR" altLang="en-US" sz="1000" dirty="0">
                <a:latin typeface="+mn-ea"/>
              </a:rPr>
              <a:t>로 작동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0402"/>
            <a:ext cx="6442037" cy="476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ECS </a:t>
            </a:r>
            <a:r>
              <a:rPr lang="ko-KR" altLang="en-US" sz="1200" spc="-60" dirty="0">
                <a:latin typeface="+mn-ea"/>
              </a:rPr>
              <a:t>컨테이너의 </a:t>
            </a:r>
            <a:r>
              <a:rPr lang="en-US" altLang="ko-KR" sz="1200" spc="-60" dirty="0">
                <a:latin typeface="+mn-ea"/>
              </a:rPr>
              <a:t>privileged </a:t>
            </a:r>
            <a:r>
              <a:rPr lang="ko-KR" altLang="en-US" sz="1200" spc="-60" dirty="0">
                <a:latin typeface="+mn-ea"/>
              </a:rPr>
              <a:t>값이</a:t>
            </a:r>
            <a:r>
              <a:rPr lang="en-US" altLang="ko-KR" sz="1200" spc="-60" dirty="0">
                <a:latin typeface="+mn-ea"/>
              </a:rPr>
              <a:t> </a:t>
            </a:r>
            <a:r>
              <a:rPr lang="ko-KR" altLang="en-US" sz="1200" spc="-60" dirty="0">
                <a:latin typeface="+mn-ea"/>
              </a:rPr>
              <a:t>없거나</a:t>
            </a:r>
            <a:r>
              <a:rPr lang="en-US" altLang="ko-KR" sz="1200" spc="-60" dirty="0">
                <a:latin typeface="+mn-ea"/>
              </a:rPr>
              <a:t>, false</a:t>
            </a:r>
            <a:r>
              <a:rPr lang="ko-KR" altLang="en-US" sz="1200" spc="-60" dirty="0">
                <a:latin typeface="+mn-ea"/>
              </a:rPr>
              <a:t>일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ECS </a:t>
            </a:r>
            <a:r>
              <a:rPr lang="ko-KR" altLang="en-US" sz="1200" spc="-60" dirty="0">
                <a:latin typeface="+mn-ea"/>
              </a:rPr>
              <a:t>컨테이너의 </a:t>
            </a:r>
            <a:r>
              <a:rPr lang="en-US" altLang="ko-KR" sz="1200" spc="-60" dirty="0">
                <a:latin typeface="+mn-ea"/>
              </a:rPr>
              <a:t>privileged </a:t>
            </a:r>
            <a:r>
              <a:rPr lang="ko-KR" altLang="en-US" sz="1200" spc="-60" dirty="0">
                <a:latin typeface="+mn-ea"/>
              </a:rPr>
              <a:t>값이 </a:t>
            </a:r>
            <a:r>
              <a:rPr lang="en-US" altLang="ko-KR" sz="1200" spc="-60" dirty="0">
                <a:latin typeface="+mn-ea"/>
              </a:rPr>
              <a:t>true</a:t>
            </a:r>
            <a:r>
              <a:rPr lang="ko-KR" altLang="en-US" sz="1200" spc="-60" dirty="0">
                <a:latin typeface="+mn-ea"/>
              </a:rPr>
              <a:t>일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AB9BCA5-3A81-E8C0-2E1F-6348810D08AD}"/>
              </a:ext>
            </a:extLst>
          </p:cNvPr>
          <p:cNvGraphicFramePr>
            <a:graphicFrameLocks noGrp="1"/>
          </p:cNvGraphicFramePr>
          <p:nvPr/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5A2BCAD-BA58-A9D3-9605-B731474B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347778"/>
            <a:ext cx="4423360" cy="31888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3272588" y="3717757"/>
            <a:ext cx="1040733" cy="213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511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</a:rPr>
              <a:t>9. </a:t>
            </a:r>
            <a:r>
              <a:rPr lang="ko-KR" altLang="en-US" dirty="0">
                <a:latin typeface="+mn-ea"/>
              </a:rPr>
              <a:t>컨테이너 보안</a:t>
            </a: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9.3 ECS </a:t>
            </a:r>
            <a:r>
              <a:rPr lang="ko-KR" altLang="en-US" dirty="0">
                <a:latin typeface="맑은 고딕"/>
                <a:ea typeface="맑은 고딕"/>
              </a:rPr>
              <a:t>컨테이너 </a:t>
            </a:r>
            <a:r>
              <a:rPr lang="en-US" altLang="ko-KR" dirty="0">
                <a:latin typeface="맑은 고딕"/>
                <a:ea typeface="맑은 고딕"/>
              </a:rPr>
              <a:t>privileged-Mode </a:t>
            </a:r>
            <a:r>
              <a:rPr lang="ko-KR" altLang="en-US" dirty="0">
                <a:latin typeface="맑은 고딕"/>
                <a:ea typeface="맑은 고딕"/>
              </a:rPr>
              <a:t>설정 점검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5588247"/>
            <a:ext cx="867496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신규 개정된 테스트 정의로 서비스 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6B3044-BC1C-CEB8-3CE9-357D50C0DD8F}"/>
              </a:ext>
            </a:extLst>
          </p:cNvPr>
          <p:cNvSpPr txBox="1"/>
          <p:nvPr/>
        </p:nvSpPr>
        <p:spPr>
          <a:xfrm>
            <a:off x="630957" y="1268506"/>
            <a:ext cx="901348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ECS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선택 </a:t>
            </a:r>
            <a:r>
              <a:rPr lang="en-US" altLang="ko-KR" sz="1000" dirty="0">
                <a:latin typeface="+mn-ea"/>
              </a:rPr>
              <a:t>&gt; JSON</a:t>
            </a:r>
            <a:r>
              <a:rPr lang="ko-KR" altLang="en-US" sz="1000" dirty="0">
                <a:latin typeface="+mn-ea"/>
              </a:rPr>
              <a:t>을 사용하여 새 개정 생성 </a:t>
            </a:r>
            <a:r>
              <a:rPr lang="en-US" altLang="ko-KR" sz="1000" dirty="0">
                <a:latin typeface="+mn-ea"/>
              </a:rPr>
              <a:t>&gt; privileged </a:t>
            </a:r>
            <a:r>
              <a:rPr lang="ko-KR" altLang="en-US" sz="1000" dirty="0">
                <a:latin typeface="+mn-ea"/>
              </a:rPr>
              <a:t>항목 제거 </a:t>
            </a:r>
            <a:r>
              <a:rPr lang="en-US" altLang="ko-KR" sz="1000" dirty="0">
                <a:latin typeface="+mn-ea"/>
              </a:rPr>
              <a:t>or </a:t>
            </a:r>
            <a:r>
              <a:rPr lang="ko-KR" altLang="en-US" sz="1000" dirty="0">
                <a:latin typeface="+mn-ea"/>
              </a:rPr>
              <a:t>값 </a:t>
            </a:r>
            <a:r>
              <a:rPr lang="en-US" altLang="ko-KR" sz="1000" dirty="0">
                <a:latin typeface="+mn-ea"/>
              </a:rPr>
              <a:t>false</a:t>
            </a:r>
            <a:r>
              <a:rPr lang="ko-KR" altLang="en-US" sz="1000" dirty="0">
                <a:latin typeface="+mn-ea"/>
              </a:rPr>
              <a:t>로 변경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928890-2D2C-0373-7B15-EC9F7D89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619505"/>
            <a:ext cx="5200115" cy="14459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17F0A69-7777-0270-7A74-2767F78398B5}"/>
              </a:ext>
            </a:extLst>
          </p:cNvPr>
          <p:cNvSpPr/>
          <p:nvPr/>
        </p:nvSpPr>
        <p:spPr>
          <a:xfrm>
            <a:off x="4986173" y="1880162"/>
            <a:ext cx="1090243" cy="18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52CF4E-A4F5-CFAA-301A-558336B8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165500"/>
            <a:ext cx="4594137" cy="238741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1348524" y="4717171"/>
            <a:ext cx="684927" cy="120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5197F-2E43-5D03-0DFA-F3F3160290D1}"/>
              </a:ext>
            </a:extLst>
          </p:cNvPr>
          <p:cNvSpPr/>
          <p:nvPr/>
        </p:nvSpPr>
        <p:spPr>
          <a:xfrm>
            <a:off x="5111586" y="5354164"/>
            <a:ext cx="340618" cy="180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90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9. </a:t>
            </a:r>
            <a:r>
              <a:rPr lang="ko-KR" altLang="en-US" dirty="0">
                <a:latin typeface="+mn-ea"/>
                <a:ea typeface="+mn-ea"/>
              </a:rPr>
              <a:t>컨테이너 보안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9.4 ECS </a:t>
            </a:r>
            <a:r>
              <a:rPr lang="ko-KR" altLang="en-US" dirty="0">
                <a:latin typeface="맑은 고딕"/>
                <a:ea typeface="맑은 고딕"/>
              </a:rPr>
              <a:t>컨테이너 ‘읽기 전용 루트 파일 시스템’ 활성화 여부 점검</a:t>
            </a: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0402"/>
            <a:ext cx="6442037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ECS </a:t>
            </a:r>
            <a:r>
              <a:rPr lang="ko-KR" altLang="en-US" sz="1200" spc="-60" dirty="0">
                <a:latin typeface="+mn-ea"/>
              </a:rPr>
              <a:t>컨테이너의 읽기 전용 루트 파일 시스템이 활성화 된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ECS </a:t>
            </a:r>
            <a:r>
              <a:rPr lang="ko-KR" altLang="en-US" sz="1200" spc="-60" dirty="0">
                <a:latin typeface="+mn-ea"/>
              </a:rPr>
              <a:t>컨테이너의 읽기 전용 루트 파일 시스템이 활성화 되어 있지 않을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801530"/>
            <a:ext cx="4927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27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8" y="2084769"/>
            <a:ext cx="8359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ECS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컨테이너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컨테이너 이름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읽기 전용 루트 파일 시스템 확인</a:t>
            </a:r>
            <a:r>
              <a:rPr lang="en-US" altLang="ko-KR" sz="1000" dirty="0">
                <a:latin typeface="+mn-ea"/>
              </a:rPr>
              <a:t> 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8" y="5632207"/>
            <a:ext cx="787807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컨테이너의 루트 파일 시스템은 기본적으로 쓰기가 가능함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읽기 전용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루트 파일 시스템으로 컨테이너를 구성하면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권한이 명시적으로 부여되지 않는 한 컨테이너의 파일 시스템에 쓸 수 없으므로 공격 표면이 </a:t>
            </a:r>
            <a:r>
              <a:rPr lang="ko-KR" altLang="en-US" sz="1000" dirty="0" err="1">
                <a:latin typeface="+mn-ea"/>
              </a:rPr>
              <a:t>줄어듬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3DEFA-A986-0B0C-655F-B16DE7C4F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662479"/>
              </p:ext>
            </p:extLst>
          </p:nvPr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69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39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BA1B582-7D66-AAF6-6584-91FCDD9F9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2364293"/>
            <a:ext cx="3105150" cy="32821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876301" y="5290650"/>
            <a:ext cx="878206" cy="3413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857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6749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ECS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새 개정 생성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>
                <a:latin typeface="+mn-ea"/>
              </a:rPr>
              <a:t>컨테이너 설정 부문 읽기 전용 루트 파일시스템 체크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</a:rPr>
              <a:t>9. </a:t>
            </a:r>
            <a:r>
              <a:rPr lang="ko-KR" altLang="en-US" dirty="0">
                <a:latin typeface="+mn-ea"/>
              </a:rPr>
              <a:t>컨테이너 보안</a:t>
            </a: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9.4 ECS </a:t>
            </a:r>
            <a:r>
              <a:rPr lang="ko-KR" altLang="en-US" dirty="0">
                <a:latin typeface="맑은 고딕"/>
                <a:ea typeface="맑은 고딕"/>
              </a:rPr>
              <a:t>컨테이너 ‘읽기 전용 루트 파일 시스템’ 활성화 여부 점검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4566574"/>
            <a:ext cx="867496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신규 개정된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정의로 서비스 기동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4955224"/>
            <a:ext cx="8674968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    </a:t>
            </a:r>
            <a:r>
              <a:rPr lang="en-US" altLang="ko-KR" sz="1000" dirty="0">
                <a:latin typeface="+mn-ea"/>
              </a:rPr>
              <a:t>※ </a:t>
            </a:r>
            <a:r>
              <a:rPr lang="ko-KR" altLang="en-US" sz="1000" dirty="0">
                <a:latin typeface="+mn-ea"/>
              </a:rPr>
              <a:t>읽기 전용 루트 파일 시스템을 사용하면 파일 시스템에 쓰기를 수행하는 특정 </a:t>
            </a:r>
            <a:r>
              <a:rPr lang="en-US" altLang="ko-KR" sz="1000" dirty="0">
                <a:latin typeface="+mn-ea"/>
              </a:rPr>
              <a:t>OS </a:t>
            </a:r>
            <a:r>
              <a:rPr lang="ko-KR" altLang="en-US" sz="1000" dirty="0">
                <a:latin typeface="+mn-ea"/>
              </a:rPr>
              <a:t>패키지에 문제가 발생할 수 있음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   (</a:t>
            </a:r>
            <a:r>
              <a:rPr lang="ko-KR" altLang="en-US" sz="1000" dirty="0">
                <a:latin typeface="+mn-ea"/>
              </a:rPr>
              <a:t>적용 전 테스트 必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3457D5-582C-442C-8BB3-D8ACACC8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631838"/>
            <a:ext cx="8210550" cy="27087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E0D1B44-1D87-9451-80A2-0835D1F115A9}"/>
              </a:ext>
            </a:extLst>
          </p:cNvPr>
          <p:cNvSpPr/>
          <p:nvPr/>
        </p:nvSpPr>
        <p:spPr>
          <a:xfrm>
            <a:off x="909420" y="3924926"/>
            <a:ext cx="2519579" cy="3966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4734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1669432"/>
            <a:ext cx="9013489" cy="46392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3400" y="1751742"/>
            <a:ext cx="8839200" cy="44529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9. </a:t>
            </a:r>
            <a:r>
              <a:rPr lang="ko-KR" altLang="en-US" dirty="0">
                <a:latin typeface="+mn-ea"/>
                <a:ea typeface="+mn-ea"/>
              </a:rPr>
              <a:t>컨테이너 보안</a:t>
            </a:r>
          </a:p>
        </p:txBody>
      </p:sp>
      <p:sp>
        <p:nvSpPr>
          <p:cNvPr id="43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9.5 ECS </a:t>
            </a:r>
            <a:r>
              <a:rPr lang="ko-KR" altLang="en-US" dirty="0">
                <a:latin typeface="맑은 고딕"/>
                <a:ea typeface="맑은 고딕"/>
              </a:rPr>
              <a:t>컨테이너 실행 사용자 점검</a:t>
            </a:r>
          </a:p>
        </p:txBody>
      </p:sp>
      <p:sp>
        <p:nvSpPr>
          <p:cNvPr id="12" name="오각형 37">
            <a:extLst>
              <a:ext uri="{FF2B5EF4-FFF2-40B4-BE49-F238E27FC236}">
                <a16:creationId xmlns:a16="http://schemas.microsoft.com/office/drawing/2014/main" id="{55AAEAC8-FCC0-8A0F-B5DB-96311D9F4BD9}"/>
              </a:ext>
            </a:extLst>
          </p:cNvPr>
          <p:cNvSpPr/>
          <p:nvPr/>
        </p:nvSpPr>
        <p:spPr>
          <a:xfrm>
            <a:off x="440075" y="850235"/>
            <a:ext cx="1226552" cy="202097"/>
          </a:xfrm>
          <a:prstGeom prst="homePlat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spc="-60" dirty="0">
                <a:solidFill>
                  <a:schemeClr val="bg1"/>
                </a:solidFill>
                <a:latin typeface="+mn-ea"/>
              </a:rPr>
              <a:t>보안 평가 기준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5AE6-56C9-44CF-06C1-73CF61D84D5D}"/>
              </a:ext>
            </a:extLst>
          </p:cNvPr>
          <p:cNvSpPr txBox="1"/>
          <p:nvPr/>
        </p:nvSpPr>
        <p:spPr>
          <a:xfrm>
            <a:off x="533400" y="1801530"/>
            <a:ext cx="5022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리소스 현황</a:t>
            </a:r>
            <a:r>
              <a:rPr lang="en-US" altLang="ko-KR" sz="1000" b="1" dirty="0">
                <a:latin typeface="+mn-ea"/>
              </a:rPr>
              <a:t>: MLC </a:t>
            </a:r>
            <a:r>
              <a:rPr lang="ko-KR" altLang="en-US" sz="1000" b="1" dirty="0">
                <a:latin typeface="+mn-ea"/>
              </a:rPr>
              <a:t>계정 기준으로 작성되었으며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현재 미 준수 리소스 </a:t>
            </a:r>
            <a:r>
              <a:rPr lang="en-US" altLang="ko-KR" sz="1000" b="1" dirty="0">
                <a:latin typeface="+mn-ea"/>
              </a:rPr>
              <a:t>27</a:t>
            </a:r>
            <a:r>
              <a:rPr lang="ko-KR" altLang="en-US" sz="1000" b="1" dirty="0">
                <a:latin typeface="+mn-ea"/>
              </a:rPr>
              <a:t>건 확인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8" y="2084769"/>
            <a:ext cx="8359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ECS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JSON</a:t>
            </a:r>
            <a:r>
              <a:rPr lang="en-US" altLang="ko-KR" sz="1000" dirty="0">
                <a:latin typeface="+mn-ea"/>
              </a:rPr>
              <a:t> &gt; </a:t>
            </a:r>
            <a:r>
              <a:rPr lang="en-US" altLang="ko-KR" sz="1000" dirty="0" err="1">
                <a:latin typeface="+mn-ea"/>
              </a:rPr>
              <a:t>containerDefinitions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내 </a:t>
            </a:r>
            <a:r>
              <a:rPr lang="en-US" altLang="ko-KR" sz="1000" dirty="0">
                <a:latin typeface="+mn-ea"/>
              </a:rPr>
              <a:t>user </a:t>
            </a:r>
            <a:r>
              <a:rPr lang="ko-KR" altLang="en-US" sz="1000" dirty="0">
                <a:latin typeface="+mn-ea"/>
              </a:rPr>
              <a:t>구문 확인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 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8" y="5588392"/>
            <a:ext cx="7878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악성 행위자가 컨테이너의 취약점을 악용하여 권한을 탈취하게 될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컨테이너</a:t>
            </a:r>
            <a:r>
              <a:rPr lang="en-US" altLang="ko-KR" sz="1000" dirty="0">
                <a:latin typeface="+mn-ea"/>
              </a:rPr>
              <a:t>-</a:t>
            </a:r>
            <a:r>
              <a:rPr lang="ko-KR" altLang="en-US" sz="1000" dirty="0">
                <a:latin typeface="+mn-ea"/>
              </a:rPr>
              <a:t>호스트 간 격리를 약화시키거나</a:t>
            </a:r>
            <a:r>
              <a:rPr lang="en-US" altLang="ko-KR" sz="10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호스트 시스템으로의 권한 상승을 시도할 수 있는 위험성 존재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EC687-3256-D5C8-FC3A-5F2C0CF1D1C5}"/>
              </a:ext>
            </a:extLst>
          </p:cNvPr>
          <p:cNvSpPr txBox="1"/>
          <p:nvPr/>
        </p:nvSpPr>
        <p:spPr>
          <a:xfrm>
            <a:off x="440074" y="1090402"/>
            <a:ext cx="6442037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ECS </a:t>
            </a:r>
            <a:r>
              <a:rPr lang="ko-KR" altLang="en-US" sz="1200" spc="-60" dirty="0">
                <a:latin typeface="+mn-ea"/>
              </a:rPr>
              <a:t>컨테이너의 실행 사용자가 </a:t>
            </a:r>
            <a:r>
              <a:rPr lang="en-US" altLang="ko-KR" sz="1200" spc="-60" dirty="0">
                <a:latin typeface="+mn-ea"/>
              </a:rPr>
              <a:t>root</a:t>
            </a:r>
            <a:r>
              <a:rPr lang="ko-KR" altLang="en-US" sz="1200" spc="-60" dirty="0">
                <a:latin typeface="+mn-ea"/>
              </a:rPr>
              <a:t>가 아닌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60" dirty="0">
                <a:latin typeface="+mn-ea"/>
              </a:rPr>
              <a:t>ECS </a:t>
            </a:r>
            <a:r>
              <a:rPr lang="ko-KR" altLang="en-US" sz="1200" spc="-60" dirty="0">
                <a:latin typeface="+mn-ea"/>
              </a:rPr>
              <a:t>컨테이너의 실행 사용자가 </a:t>
            </a:r>
            <a:r>
              <a:rPr lang="en-US" altLang="ko-KR" sz="1200" spc="-60" dirty="0">
                <a:latin typeface="+mn-ea"/>
              </a:rPr>
              <a:t>root</a:t>
            </a:r>
            <a:r>
              <a:rPr lang="ko-KR" altLang="en-US" sz="1200" spc="-60" dirty="0">
                <a:latin typeface="+mn-ea"/>
              </a:rPr>
              <a:t>인 경우 </a:t>
            </a:r>
            <a:r>
              <a:rPr lang="en-US" altLang="ko-KR" sz="1200" b="1" spc="-60" dirty="0">
                <a:latin typeface="+mn-ea"/>
              </a:rPr>
              <a:t>‘</a:t>
            </a:r>
            <a:r>
              <a:rPr lang="ko-KR" altLang="en-US" sz="1200" b="1" spc="-60" dirty="0">
                <a:latin typeface="+mn-ea"/>
              </a:rPr>
              <a:t>미 준수</a:t>
            </a:r>
            <a:r>
              <a:rPr lang="en-US" altLang="ko-KR" sz="1200" b="1" spc="-60" dirty="0">
                <a:latin typeface="+mn-ea"/>
              </a:rPr>
              <a:t>’</a:t>
            </a:r>
            <a:r>
              <a:rPr lang="ko-KR" altLang="en-US" sz="1200" spc="-60" dirty="0">
                <a:latin typeface="+mn-ea"/>
              </a:rPr>
              <a:t>로 표시</a:t>
            </a:r>
            <a:endParaRPr lang="en-US" altLang="ko-KR" sz="1200" spc="-6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A2B11-F7DD-7D7E-2FEA-9A08ED269AF7}"/>
              </a:ext>
            </a:extLst>
          </p:cNvPr>
          <p:cNvSpPr txBox="1"/>
          <p:nvPr/>
        </p:nvSpPr>
        <p:spPr>
          <a:xfrm>
            <a:off x="627748" y="2325228"/>
            <a:ext cx="787807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    </a:t>
            </a:r>
            <a:r>
              <a:rPr lang="en-US" altLang="ko-KR" sz="1000" dirty="0">
                <a:latin typeface="+mn-ea"/>
              </a:rPr>
              <a:t>※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user</a:t>
            </a:r>
            <a:r>
              <a:rPr lang="ko-KR" altLang="en-US" sz="1000" dirty="0">
                <a:latin typeface="+mn-ea"/>
              </a:rPr>
              <a:t>가 정의되지 않은 경우엔 기본적으로 </a:t>
            </a:r>
            <a:r>
              <a:rPr lang="en-US" altLang="ko-KR" sz="1000" dirty="0">
                <a:latin typeface="+mn-ea"/>
              </a:rPr>
              <a:t>root </a:t>
            </a:r>
            <a:r>
              <a:rPr lang="ko-KR" altLang="en-US" sz="1000" dirty="0">
                <a:latin typeface="+mn-ea"/>
              </a:rPr>
              <a:t>사용자로 실행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C959F29-6C31-6934-2D5E-83B11C5F5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964036"/>
              </p:ext>
            </p:extLst>
          </p:nvPr>
        </p:nvGraphicFramePr>
        <p:xfrm>
          <a:off x="6876148" y="1013958"/>
          <a:ext cx="2574140" cy="5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6919474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450424462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634903706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131991724"/>
                    </a:ext>
                  </a:extLst>
                </a:gridCol>
                <a:gridCol w="508535">
                  <a:extLst>
                    <a:ext uri="{9D8B030D-6E8A-4147-A177-3AD203B41FA5}">
                      <a16:colId xmlns:a16="http://schemas.microsoft.com/office/drawing/2014/main" val="293309762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MLC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파트너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50479"/>
                  </a:ext>
                </a:extLst>
              </a:tr>
              <a:tr h="258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69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39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5429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9039B-3BA2-99FD-AC5F-5344A7007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647894"/>
            <a:ext cx="5700493" cy="276257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1132839" y="3089932"/>
            <a:ext cx="3362961" cy="23205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652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601AB-3987-4CDC-B33C-7241035AF7DC}"/>
              </a:ext>
            </a:extLst>
          </p:cNvPr>
          <p:cNvSpPr/>
          <p:nvPr/>
        </p:nvSpPr>
        <p:spPr>
          <a:xfrm>
            <a:off x="440074" y="863600"/>
            <a:ext cx="9013489" cy="54451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D6568-601E-5D86-44F5-7363FA83E188}"/>
              </a:ext>
            </a:extLst>
          </p:cNvPr>
          <p:cNvSpPr/>
          <p:nvPr/>
        </p:nvSpPr>
        <p:spPr>
          <a:xfrm>
            <a:off x="534988" y="945910"/>
            <a:ext cx="8839200" cy="5258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1268506"/>
            <a:ext cx="8674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① </a:t>
            </a:r>
            <a:r>
              <a:rPr lang="en-US" altLang="ko-KR" sz="1000" dirty="0">
                <a:latin typeface="+mn-ea"/>
              </a:rPr>
              <a:t>AWS </a:t>
            </a:r>
            <a:r>
              <a:rPr lang="ko-KR" altLang="en-US" sz="1000" dirty="0">
                <a:latin typeface="+mn-ea"/>
              </a:rPr>
              <a:t>관리 콘솔 접속 </a:t>
            </a:r>
            <a:r>
              <a:rPr lang="en-US" altLang="ko-KR" sz="1000" dirty="0">
                <a:latin typeface="+mn-ea"/>
              </a:rPr>
              <a:t>&gt; ECS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&gt;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</a:t>
            </a:r>
            <a:r>
              <a:rPr lang="en-US" altLang="ko-KR" sz="1000" dirty="0">
                <a:latin typeface="+mn-ea"/>
              </a:rPr>
              <a:t>&gt; </a:t>
            </a:r>
            <a:r>
              <a:rPr lang="ko-KR" altLang="en-US" sz="1000" dirty="0" err="1">
                <a:latin typeface="+mn-ea"/>
              </a:rPr>
              <a:t>테스크</a:t>
            </a:r>
            <a:r>
              <a:rPr lang="ko-KR" altLang="en-US" sz="1000" dirty="0">
                <a:latin typeface="+mn-ea"/>
              </a:rPr>
              <a:t> 정의 선택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JSON</a:t>
            </a:r>
            <a:r>
              <a:rPr lang="ko-KR" altLang="en-US" sz="1000" dirty="0">
                <a:latin typeface="+mn-ea"/>
              </a:rPr>
              <a:t>을 사용하여 새 개정 생성 </a:t>
            </a:r>
            <a:r>
              <a:rPr lang="en-US" altLang="ko-KR" sz="1000" dirty="0">
                <a:latin typeface="+mn-ea"/>
              </a:rPr>
              <a:t>&gt; </a:t>
            </a:r>
            <a:r>
              <a:rPr lang="en-US" altLang="ko-KR" sz="1000" dirty="0" err="1">
                <a:latin typeface="+mn-ea"/>
              </a:rPr>
              <a:t>containerDefinitions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내 </a:t>
            </a:r>
            <a:r>
              <a:rPr lang="en-US" altLang="ko-KR" sz="1000" dirty="0">
                <a:latin typeface="+mn-ea"/>
              </a:rPr>
              <a:t>user </a:t>
            </a:r>
            <a:r>
              <a:rPr lang="ko-KR" altLang="en-US" sz="1000" dirty="0">
                <a:latin typeface="+mn-ea"/>
              </a:rPr>
              <a:t>구문 추가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359E8-120C-D547-D79B-FFE26F8F6BF5}"/>
              </a:ext>
            </a:extLst>
          </p:cNvPr>
          <p:cNvSpPr txBox="1"/>
          <p:nvPr/>
        </p:nvSpPr>
        <p:spPr>
          <a:xfrm>
            <a:off x="533399" y="1035047"/>
            <a:ext cx="1630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■ 보안 권장 사항</a:t>
            </a:r>
            <a:r>
              <a:rPr lang="en-US" altLang="ko-KR" sz="1000" b="1" dirty="0">
                <a:latin typeface="+mn-ea"/>
              </a:rPr>
              <a:t>: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143750" y="367743"/>
            <a:ext cx="2309250" cy="22374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</a:rPr>
              <a:t>9. </a:t>
            </a:r>
            <a:r>
              <a:rPr lang="ko-KR" altLang="en-US" dirty="0">
                <a:latin typeface="+mn-ea"/>
              </a:rPr>
              <a:t>컨테이너 보안</a:t>
            </a: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52999" y="285435"/>
            <a:ext cx="7290825" cy="388363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9.5 ECS </a:t>
            </a:r>
            <a:r>
              <a:rPr lang="ko-KR" altLang="en-US" dirty="0">
                <a:latin typeface="맑은 고딕"/>
                <a:ea typeface="맑은 고딕"/>
              </a:rPr>
              <a:t>컨테이너 실행 사용자 점검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403D24-CA75-6871-96C3-06CC9278E00A}"/>
              </a:ext>
            </a:extLst>
          </p:cNvPr>
          <p:cNvSpPr txBox="1"/>
          <p:nvPr/>
        </p:nvSpPr>
        <p:spPr>
          <a:xfrm>
            <a:off x="630957" y="5557174"/>
            <a:ext cx="867496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② 신규 개정된 테스트 정의로 서비스 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9AA18-3090-D531-666D-475C22DBE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557263"/>
            <a:ext cx="6227627" cy="40322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98267E-CA17-4A06-4F6B-5553AA6DD6B6}"/>
              </a:ext>
            </a:extLst>
          </p:cNvPr>
          <p:cNvSpPr/>
          <p:nvPr/>
        </p:nvSpPr>
        <p:spPr>
          <a:xfrm>
            <a:off x="1836018" y="2613660"/>
            <a:ext cx="1303422" cy="1374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123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" y="642937"/>
            <a:ext cx="9903746" cy="5573391"/>
          </a:xfrm>
          <a:prstGeom prst="rect">
            <a:avLst/>
          </a:prstGeom>
        </p:spPr>
      </p:pic>
      <p:sp>
        <p:nvSpPr>
          <p:cNvPr id="17" name="제목 3"/>
          <p:cNvSpPr txBox="1">
            <a:spLocks/>
          </p:cNvSpPr>
          <p:nvPr/>
        </p:nvSpPr>
        <p:spPr>
          <a:xfrm>
            <a:off x="829292" y="2351980"/>
            <a:ext cx="4946560" cy="10770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no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3400" spc="-40" baseline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defTabSz="457200" latinLnBrk="0"/>
            <a:lvl3pPr defTabSz="457200" latinLnBrk="0"/>
            <a:lvl4pPr defTabSz="457200" latinLnBrk="0"/>
            <a:lvl5pPr defTabSz="457200" latinLnBrk="0"/>
            <a:lvl6pPr defTabSz="457200" latinLnBrk="0"/>
            <a:lvl7pPr defTabSz="457200" latinLnBrk="0"/>
            <a:lvl8pPr defTabSz="457200" latinLnBrk="0"/>
            <a:lvl9pPr defTabSz="457200" latinLnBrk="0"/>
          </a:lstStyle>
          <a:p>
            <a:endParaRPr lang="en-US" altLang="ko-KR" sz="2763" dirty="0"/>
          </a:p>
          <a:p>
            <a:pPr>
              <a:lnSpc>
                <a:spcPct val="90000"/>
              </a:lnSpc>
              <a:spcBef>
                <a:spcPts val="813"/>
              </a:spcBef>
            </a:pPr>
            <a:r>
              <a:rPr lang="ko-KR" altLang="en-US" sz="2925" b="1" spc="-49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1223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AAEF-247F-7732-9EAC-8FA6C317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0D0583-99D7-EBD1-B063-4EED5186F742}"/>
              </a:ext>
            </a:extLst>
          </p:cNvPr>
          <p:cNvSpPr/>
          <p:nvPr/>
        </p:nvSpPr>
        <p:spPr>
          <a:xfrm>
            <a:off x="440076" y="1425664"/>
            <a:ext cx="9013488" cy="488306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ko-KR" altLang="en-US" sz="1950" dirty="0">
              <a:solidFill>
                <a:schemeClr val="accent5">
                  <a:lumMod val="60000"/>
                  <a:lumOff val="4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8" name="텍스트 개체 틀 10">
            <a:extLst>
              <a:ext uri="{FF2B5EF4-FFF2-40B4-BE49-F238E27FC236}">
                <a16:creationId xmlns:a16="http://schemas.microsoft.com/office/drawing/2014/main" id="{E6AEED08-0D7E-F0C7-94DC-96B3CD6BF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개요 </a:t>
            </a:r>
            <a:r>
              <a:rPr lang="en-US" altLang="ko-KR" dirty="0">
                <a:latin typeface="+mj-ea"/>
              </a:rPr>
              <a:t>| </a:t>
            </a:r>
            <a:r>
              <a:rPr lang="ko-KR" altLang="en-US" dirty="0">
                <a:latin typeface="+mj-ea"/>
              </a:rPr>
              <a:t>점검 대상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7AB736-267E-AE9B-B994-D677B71E8DF5}"/>
              </a:ext>
            </a:extLst>
          </p:cNvPr>
          <p:cNvSpPr/>
          <p:nvPr/>
        </p:nvSpPr>
        <p:spPr>
          <a:xfrm>
            <a:off x="645608" y="1534411"/>
            <a:ext cx="8622840" cy="364814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20" dirty="0">
                <a:solidFill>
                  <a:schemeClr val="bg1"/>
                </a:solidFill>
                <a:latin typeface="+mn-ea"/>
              </a:rPr>
              <a:t>점검 대상</a:t>
            </a:r>
          </a:p>
        </p:txBody>
      </p:sp>
      <p:sp>
        <p:nvSpPr>
          <p:cNvPr id="45" name="텍스트 개체 틀 7">
            <a:extLst>
              <a:ext uri="{FF2B5EF4-FFF2-40B4-BE49-F238E27FC236}">
                <a16:creationId xmlns:a16="http://schemas.microsoft.com/office/drawing/2014/main" id="{8AD5E23F-DD53-9FCA-CB51-1E7DDBFA553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2664" y="800379"/>
            <a:ext cx="8937564" cy="4810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+mn-ea"/>
              </a:rPr>
              <a:t>사전 현황 조사 시 </a:t>
            </a:r>
            <a:r>
              <a:rPr lang="ko-KR" altLang="en-US" sz="1200" dirty="0" err="1">
                <a:latin typeface="+mn-ea"/>
              </a:rPr>
              <a:t>아키텍트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/ </a:t>
            </a:r>
            <a:r>
              <a:rPr lang="ko-KR" altLang="en-US" sz="1200" dirty="0">
                <a:latin typeface="+mn-ea"/>
              </a:rPr>
              <a:t>보안 담당자 의견을 취합하여 최종 컨설팅 대상 계정을 선정하여 </a:t>
            </a:r>
            <a:endParaRPr lang="en-US" altLang="ko-KR" sz="1200" dirty="0">
              <a:latin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+mn-ea"/>
              </a:rPr>
              <a:t>클라우드 리소스에 대한 보안 설정과 관리적 측면 등 전반적인 진단 평가를 수행하였습니다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ko-KR" altLang="en-US" sz="1200" dirty="0">
              <a:latin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63321B2-2AAF-D3E3-4AEF-7386F68F4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989614"/>
              </p:ext>
            </p:extLst>
          </p:nvPr>
        </p:nvGraphicFramePr>
        <p:xfrm>
          <a:off x="645606" y="1957477"/>
          <a:ext cx="8622842" cy="3289780"/>
        </p:xfrm>
        <a:graphic>
          <a:graphicData uri="http://schemas.openxmlformats.org/drawingml/2006/table">
            <a:tbl>
              <a:tblPr/>
              <a:tblGrid>
                <a:gridCol w="1026842">
                  <a:extLst>
                    <a:ext uri="{9D8B030D-6E8A-4147-A177-3AD203B41FA5}">
                      <a16:colId xmlns:a16="http://schemas.microsoft.com/office/drawing/2014/main" val="1107145185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184485465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88314528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0064554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29070628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300604721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Account ID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서비스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개인정보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포함여부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퍼블릭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오픈여부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보안 순위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선정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제외 사유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759516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612873731634 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온스타일 내 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MLC 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서비스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개인정보포함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퍼블릭오픈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0119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502321202609 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온스타일 파트너 서비스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개인정보포함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퍼블릭오픈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0497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712715272922 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셀렙샵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서브브랜드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서비스 종료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81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891377408193 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외부 대형제휴 연동 서비스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개인정보포함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16391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716667768578 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온스타일 상품기술서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트래픽 다수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온스타일 서비스와 밀접한 연관 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5126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103510927754 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온스타일 실시간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웹로그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 분석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9887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667617327229 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분석 사용자 계정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4228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992382623461 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개발 추천 서비스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4292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975050236038 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 STG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추천 서비스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977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975050308473 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운영 추천 서비스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3476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195655595138 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온스타일 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Object Storage DR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04550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F85D06E7-8BC2-895F-651D-CD1F3BB07621}"/>
              </a:ext>
            </a:extLst>
          </p:cNvPr>
          <p:cNvGrpSpPr/>
          <p:nvPr/>
        </p:nvGrpSpPr>
        <p:grpSpPr>
          <a:xfrm rot="1445958">
            <a:off x="3471465" y="2326741"/>
            <a:ext cx="619352" cy="184666"/>
            <a:chOff x="4498354" y="5681296"/>
            <a:chExt cx="619352" cy="184666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AD4697BF-3EC9-9C89-161C-29FD1459C326}"/>
                </a:ext>
              </a:extLst>
            </p:cNvPr>
            <p:cNvSpPr/>
            <p:nvPr/>
          </p:nvSpPr>
          <p:spPr>
            <a:xfrm rot="9330432">
              <a:off x="4549960" y="5739933"/>
              <a:ext cx="379699" cy="120175"/>
            </a:xfrm>
            <a:prstGeom prst="homePlate">
              <a:avLst>
                <a:gd name="adj" fmla="val 457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176"/>
                </a:spcBef>
              </a:pPr>
              <a:endParaRPr lang="ko-KR" altLang="en-US" sz="700" b="1" spc="-6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3B6A1A-2DA0-B9BD-1C25-585CE6DD06CD}"/>
                </a:ext>
              </a:extLst>
            </p:cNvPr>
            <p:cNvSpPr txBox="1"/>
            <p:nvPr/>
          </p:nvSpPr>
          <p:spPr>
            <a:xfrm rot="20122046">
              <a:off x="4498354" y="5681296"/>
              <a:ext cx="6193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점검 대상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0A8B34D-FF59-153B-18EC-50118BB1B0E8}"/>
              </a:ext>
            </a:extLst>
          </p:cNvPr>
          <p:cNvGrpSpPr/>
          <p:nvPr/>
        </p:nvGrpSpPr>
        <p:grpSpPr>
          <a:xfrm rot="1445958">
            <a:off x="3471465" y="2587997"/>
            <a:ext cx="619352" cy="184666"/>
            <a:chOff x="4498354" y="5681296"/>
            <a:chExt cx="619352" cy="184666"/>
          </a:xfrm>
        </p:grpSpPr>
        <p:sp>
          <p:nvSpPr>
            <p:cNvPr id="50" name="화살표: 오각형 49">
              <a:extLst>
                <a:ext uri="{FF2B5EF4-FFF2-40B4-BE49-F238E27FC236}">
                  <a16:creationId xmlns:a16="http://schemas.microsoft.com/office/drawing/2014/main" id="{A05E135A-9138-675D-5686-625C167C58D7}"/>
                </a:ext>
              </a:extLst>
            </p:cNvPr>
            <p:cNvSpPr/>
            <p:nvPr/>
          </p:nvSpPr>
          <p:spPr>
            <a:xfrm rot="9330432">
              <a:off x="4549960" y="5739933"/>
              <a:ext cx="379699" cy="120175"/>
            </a:xfrm>
            <a:prstGeom prst="homePlate">
              <a:avLst>
                <a:gd name="adj" fmla="val 457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176"/>
                </a:spcBef>
              </a:pPr>
              <a:endParaRPr lang="ko-KR" altLang="en-US" sz="700" b="1" spc="-6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900205-40A4-C188-0CE3-EBAB85DB1FE6}"/>
                </a:ext>
              </a:extLst>
            </p:cNvPr>
            <p:cNvSpPr txBox="1"/>
            <p:nvPr/>
          </p:nvSpPr>
          <p:spPr>
            <a:xfrm rot="20122046">
              <a:off x="4498354" y="5681296"/>
              <a:ext cx="6193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점검 대상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061FD4B-8BFC-54B7-B9C7-91EA7AA05956}"/>
              </a:ext>
            </a:extLst>
          </p:cNvPr>
          <p:cNvGrpSpPr/>
          <p:nvPr/>
        </p:nvGrpSpPr>
        <p:grpSpPr>
          <a:xfrm rot="1445958">
            <a:off x="3471465" y="3126912"/>
            <a:ext cx="619352" cy="184666"/>
            <a:chOff x="4498354" y="5681296"/>
            <a:chExt cx="619352" cy="184666"/>
          </a:xfrm>
        </p:grpSpPr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D509318E-E954-80CF-88B3-C53EC93D05C5}"/>
                </a:ext>
              </a:extLst>
            </p:cNvPr>
            <p:cNvSpPr/>
            <p:nvPr/>
          </p:nvSpPr>
          <p:spPr>
            <a:xfrm rot="9330432">
              <a:off x="4549960" y="5739933"/>
              <a:ext cx="379699" cy="120175"/>
            </a:xfrm>
            <a:prstGeom prst="homePlate">
              <a:avLst>
                <a:gd name="adj" fmla="val 457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176"/>
                </a:spcBef>
              </a:pPr>
              <a:endParaRPr lang="ko-KR" altLang="en-US" sz="700" b="1" spc="-6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58C4D1-1FF6-26BE-0C28-71890F10E4C4}"/>
                </a:ext>
              </a:extLst>
            </p:cNvPr>
            <p:cNvSpPr txBox="1"/>
            <p:nvPr/>
          </p:nvSpPr>
          <p:spPr>
            <a:xfrm rot="20122046">
              <a:off x="4498354" y="5681296"/>
              <a:ext cx="6193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점검 대상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32887EE-0AE4-D44F-594C-86235F0B0207}"/>
              </a:ext>
            </a:extLst>
          </p:cNvPr>
          <p:cNvGrpSpPr/>
          <p:nvPr/>
        </p:nvGrpSpPr>
        <p:grpSpPr>
          <a:xfrm rot="1445958">
            <a:off x="3471465" y="3409492"/>
            <a:ext cx="619352" cy="184666"/>
            <a:chOff x="4498354" y="5681296"/>
            <a:chExt cx="619352" cy="184666"/>
          </a:xfrm>
        </p:grpSpPr>
        <p:sp>
          <p:nvSpPr>
            <p:cNvPr id="64" name="화살표: 오각형 63">
              <a:extLst>
                <a:ext uri="{FF2B5EF4-FFF2-40B4-BE49-F238E27FC236}">
                  <a16:creationId xmlns:a16="http://schemas.microsoft.com/office/drawing/2014/main" id="{C65B7E92-740A-B8ED-BACE-440A4051FE7B}"/>
                </a:ext>
              </a:extLst>
            </p:cNvPr>
            <p:cNvSpPr/>
            <p:nvPr/>
          </p:nvSpPr>
          <p:spPr>
            <a:xfrm rot="9330432">
              <a:off x="4549960" y="5739933"/>
              <a:ext cx="379699" cy="120175"/>
            </a:xfrm>
            <a:prstGeom prst="homePlate">
              <a:avLst>
                <a:gd name="adj" fmla="val 4574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176"/>
                </a:spcBef>
              </a:pPr>
              <a:endParaRPr lang="ko-KR" altLang="en-US" sz="700" b="1" spc="-6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06ECC0-2C49-B3C4-1FB4-C4585B27E367}"/>
                </a:ext>
              </a:extLst>
            </p:cNvPr>
            <p:cNvSpPr txBox="1"/>
            <p:nvPr/>
          </p:nvSpPr>
          <p:spPr>
            <a:xfrm rot="20122046">
              <a:off x="4498354" y="5681296"/>
              <a:ext cx="6193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점검 대상</a:t>
              </a:r>
            </a:p>
          </p:txBody>
        </p:sp>
      </p:grpSp>
      <p:sp>
        <p:nvSpPr>
          <p:cNvPr id="66" name="텍스트 개체 틀 7">
            <a:extLst>
              <a:ext uri="{FF2B5EF4-FFF2-40B4-BE49-F238E27FC236}">
                <a16:creationId xmlns:a16="http://schemas.microsoft.com/office/drawing/2014/main" id="{467B1777-45F7-D466-88DE-ABE7F07981CB}"/>
              </a:ext>
            </a:extLst>
          </p:cNvPr>
          <p:cNvSpPr txBox="1">
            <a:spLocks/>
          </p:cNvSpPr>
          <p:nvPr/>
        </p:nvSpPr>
        <p:spPr>
          <a:xfrm>
            <a:off x="687164" y="5243362"/>
            <a:ext cx="7422587" cy="95768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kern="1200" spc="-70" baseline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※ </a:t>
            </a:r>
            <a:r>
              <a:rPr lang="ko-KR" altLang="en-US" sz="1100" dirty="0">
                <a:latin typeface="+mn-ea"/>
                <a:ea typeface="+mn-ea"/>
              </a:rPr>
              <a:t>개인정보 처리가 포함된 계정을 </a:t>
            </a:r>
            <a:r>
              <a:rPr lang="en-US" altLang="ko-KR" sz="1100" dirty="0">
                <a:latin typeface="+mn-ea"/>
                <a:ea typeface="+mn-ea"/>
              </a:rPr>
              <a:t>1</a:t>
            </a:r>
            <a:r>
              <a:rPr lang="ko-KR" altLang="en-US" sz="1100" dirty="0">
                <a:latin typeface="+mn-ea"/>
                <a:ea typeface="+mn-ea"/>
              </a:rPr>
              <a:t>순위 점검 대상으로 선정</a:t>
            </a:r>
            <a:endParaRPr lang="en-US" altLang="ko-KR" sz="1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※</a:t>
            </a:r>
            <a:r>
              <a:rPr lang="en-US" altLang="ko-KR" sz="1100" dirty="0">
                <a:latin typeface="+mn-ea"/>
                <a:ea typeface="+mn-ea"/>
              </a:rPr>
              <a:t> DR </a:t>
            </a:r>
            <a:r>
              <a:rPr lang="ko-KR" altLang="en-US" sz="1100" dirty="0">
                <a:latin typeface="+mn-ea"/>
                <a:ea typeface="+mn-ea"/>
              </a:rPr>
              <a:t>용도의 </a:t>
            </a:r>
            <a:r>
              <a:rPr lang="en-US" altLang="ko-KR" sz="1100" dirty="0" err="1">
                <a:latin typeface="+mn-ea"/>
                <a:ea typeface="+mn-ea"/>
              </a:rPr>
              <a:t>OCI</a:t>
            </a:r>
            <a:r>
              <a:rPr lang="en-US" altLang="ko-KR" sz="1100" dirty="0">
                <a:latin typeface="+mn-ea"/>
                <a:ea typeface="+mn-ea"/>
              </a:rPr>
              <a:t> </a:t>
            </a:r>
            <a:r>
              <a:rPr lang="ko-KR" altLang="en-US" sz="1100" dirty="0">
                <a:latin typeface="+mn-ea"/>
                <a:ea typeface="+mn-ea"/>
              </a:rPr>
              <a:t>계정</a:t>
            </a:r>
            <a:r>
              <a:rPr lang="en-US" altLang="ko-KR" sz="1100" dirty="0">
                <a:latin typeface="+mn-ea"/>
                <a:ea typeface="+mn-ea"/>
              </a:rPr>
              <a:t>/ GA </a:t>
            </a:r>
            <a:r>
              <a:rPr lang="ko-KR" altLang="en-US" sz="1100" dirty="0">
                <a:latin typeface="+mn-ea"/>
                <a:ea typeface="+mn-ea"/>
              </a:rPr>
              <a:t>용도의 </a:t>
            </a:r>
            <a:r>
              <a:rPr lang="en-US" altLang="ko-KR" sz="1100" dirty="0">
                <a:latin typeface="+mn-ea"/>
                <a:ea typeface="+mn-ea"/>
              </a:rPr>
              <a:t>GCP </a:t>
            </a:r>
            <a:r>
              <a:rPr lang="ko-KR" altLang="en-US" sz="1100" dirty="0">
                <a:latin typeface="+mn-ea"/>
                <a:ea typeface="+mn-ea"/>
              </a:rPr>
              <a:t>계정 </a:t>
            </a:r>
            <a:r>
              <a:rPr lang="en-US" altLang="ko-KR" sz="1100" dirty="0">
                <a:latin typeface="+mn-ea"/>
                <a:ea typeface="+mn-ea"/>
              </a:rPr>
              <a:t>/ </a:t>
            </a:r>
            <a:r>
              <a:rPr lang="ko-KR" altLang="en-US" sz="1100" dirty="0" err="1">
                <a:latin typeface="+mn-ea"/>
                <a:ea typeface="+mn-ea"/>
              </a:rPr>
              <a:t>셀렙샵</a:t>
            </a:r>
            <a:r>
              <a:rPr lang="ko-KR" altLang="en-US" sz="1100" dirty="0">
                <a:latin typeface="+mn-ea"/>
                <a:ea typeface="+mn-ea"/>
              </a:rPr>
              <a:t> 계정은 서비스 종료로 제외 </a:t>
            </a:r>
            <a:r>
              <a:rPr lang="en-US" altLang="ko-KR" sz="1100" dirty="0">
                <a:latin typeface="+mn-ea"/>
                <a:ea typeface="+mn-ea"/>
              </a:rPr>
              <a:t>(</a:t>
            </a:r>
            <a:r>
              <a:rPr lang="ko-KR" altLang="en-US" sz="1100" dirty="0" err="1">
                <a:latin typeface="+mn-ea"/>
                <a:ea typeface="+mn-ea"/>
              </a:rPr>
              <a:t>공윤태님</a:t>
            </a:r>
            <a:r>
              <a:rPr lang="ko-KR" altLang="en-US" sz="1100" dirty="0">
                <a:latin typeface="+mn-ea"/>
                <a:ea typeface="+mn-ea"/>
              </a:rPr>
              <a:t> 의견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※ </a:t>
            </a:r>
            <a:r>
              <a:rPr lang="ko-KR" altLang="en-US" sz="1100" dirty="0">
                <a:latin typeface="+mn-ea"/>
                <a:ea typeface="+mn-ea"/>
              </a:rPr>
              <a:t>상품기술서 계정의 경우 보안 </a:t>
            </a:r>
            <a:r>
              <a:rPr lang="en-US" altLang="ko-KR" sz="1100" dirty="0">
                <a:latin typeface="+mn-ea"/>
                <a:ea typeface="+mn-ea"/>
              </a:rPr>
              <a:t>3</a:t>
            </a:r>
            <a:r>
              <a:rPr lang="ko-KR" altLang="en-US" sz="1100" dirty="0">
                <a:latin typeface="+mn-ea"/>
                <a:ea typeface="+mn-ea"/>
              </a:rPr>
              <a:t>순위지만 트래픽이 많고 온스타일 서비스와 밀접한 연관으로 대상에 포함 </a:t>
            </a:r>
            <a:r>
              <a:rPr lang="en-US" altLang="ko-KR" sz="1100" dirty="0">
                <a:latin typeface="+mn-ea"/>
                <a:ea typeface="+mn-ea"/>
              </a:rPr>
              <a:t>(</a:t>
            </a:r>
            <a:r>
              <a:rPr lang="ko-KR" altLang="en-US" sz="1100" dirty="0" err="1">
                <a:latin typeface="+mn-ea"/>
                <a:ea typeface="+mn-ea"/>
              </a:rPr>
              <a:t>심상윤님</a:t>
            </a:r>
            <a:r>
              <a:rPr lang="ko-KR" altLang="en-US" sz="1100" dirty="0">
                <a:latin typeface="+mn-ea"/>
                <a:ea typeface="+mn-ea"/>
              </a:rPr>
              <a:t> 의견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885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80CDFF8-7BCA-087C-DAF0-F2EDF286F9C0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42942" y="2200480"/>
            <a:ext cx="2853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spc="-100" dirty="0">
                <a:solidFill>
                  <a:prstClr val="white"/>
                </a:solidFill>
                <a:latin typeface="+mj-ea"/>
                <a:ea typeface="+mj-ea"/>
              </a:rPr>
              <a:t>관리적 제언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07B3E-FCA4-32AF-6E9B-7848E344E9A8}"/>
              </a:ext>
            </a:extLst>
          </p:cNvPr>
          <p:cNvSpPr/>
          <p:nvPr/>
        </p:nvSpPr>
        <p:spPr>
          <a:xfrm>
            <a:off x="957600" y="3613780"/>
            <a:ext cx="6551564" cy="177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1.   </a:t>
            </a:r>
            <a:r>
              <a:rPr lang="en-US" altLang="ko-KR" sz="1600" spc="-100" dirty="0" err="1">
                <a:solidFill>
                  <a:prstClr val="white"/>
                </a:solidFill>
                <a:latin typeface="+mn-ea"/>
              </a:rPr>
              <a:t>EC2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할당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Role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의 권한 축소 필요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2.   CloudTrail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이벤트 탐지 조건 다양화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,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보안 </a:t>
            </a:r>
            <a:r>
              <a:rPr lang="ko-KR" altLang="en-US" sz="1600" spc="-100" dirty="0" err="1">
                <a:solidFill>
                  <a:prstClr val="white"/>
                </a:solidFill>
                <a:latin typeface="+mn-ea"/>
              </a:rPr>
              <a:t>플레이북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 마련 필요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3.  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리소스 자산 관리 대상 내 </a:t>
            </a: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IAM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리소스 항목 추가 필요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4.   AWS WAF Managed Rule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버전 관리 필요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spc="-100" dirty="0">
                <a:solidFill>
                  <a:prstClr val="white"/>
                </a:solidFill>
                <a:latin typeface="+mn-ea"/>
              </a:rPr>
              <a:t>5.   IAM </a:t>
            </a:r>
            <a:r>
              <a:rPr lang="ko-KR" altLang="en-US" sz="1600" spc="-100" dirty="0">
                <a:solidFill>
                  <a:prstClr val="white"/>
                </a:solidFill>
                <a:latin typeface="+mn-ea"/>
              </a:rPr>
              <a:t>사용자 네이밍 규칙 정의 필요</a:t>
            </a:r>
            <a:endParaRPr lang="en-US" altLang="ko-KR" sz="1600" spc="-1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1971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<Relationships xmlns="http://schemas.openxmlformats.org/package/2006/relationships"><Relationship Id="rId1" Target="itemProps1.xml" Type="http://schemas.openxmlformats.org/officeDocument/2006/relationships/customXmlProps"/></Relationships>
</file>

<file path=customXml/_rels/item2.xml.rels><?xml version="1.0" encoding="UTF-8" standalone="yes"?><Relationships xmlns="http://schemas.openxmlformats.org/package/2006/relationships"><Relationship Id="rId1" Target="itemProps2.xml" Type="http://schemas.openxmlformats.org/officeDocument/2006/relationships/customXmlProps"/></Relationships>
</file>

<file path=customXml/_rels/item3.xml.rels><?xml version="1.0" encoding="UTF-8" standalone="yes"?><Relationships xmlns="http://schemas.openxmlformats.org/package/2006/relationships"><Relationship Id="rId1" Target="itemProps3.xml" Type="http://schemas.openxmlformats.org/officeDocument/2006/relationships/customXmlProps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8C99FC87864B449862304466495FAE6" ma:contentTypeVersion="6" ma:contentTypeDescription="새 문서를 만듭니다." ma:contentTypeScope="" ma:versionID="b4bbb6b487ccac6e649fa241b9012d02">
  <xsd:schema xmlns:xsd="http://www.w3.org/2001/XMLSchema" xmlns:xs="http://www.w3.org/2001/XMLSchema" xmlns:p="http://schemas.microsoft.com/office/2006/metadata/properties" xmlns:ns2="8986f2a9-fbfa-4bfa-b724-28c87e30c988" xmlns:ns3="7be15619-a45f-412c-9d3b-8f9b9ff3413f" targetNamespace="http://schemas.microsoft.com/office/2006/metadata/properties" ma:root="true" ma:fieldsID="12d2aa38437e380f1d0c3a4c3ca7f82f" ns2:_="" ns3:_="">
    <xsd:import namespace="8986f2a9-fbfa-4bfa-b724-28c87e30c988"/>
    <xsd:import namespace="7be15619-a45f-412c-9d3b-8f9b9ff341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86f2a9-fbfa-4bfa-b724-28c87e30c9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15619-a45f-412c-9d3b-8f9b9ff3413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F2766A-05D4-495F-8686-1B7B63FB64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AF996B-07E8-4BC9-B927-3B24DD8C17E2}">
  <ds:schemaRefs>
    <ds:schemaRef ds:uri="7be15619-a45f-412c-9d3b-8f9b9ff3413f"/>
    <ds:schemaRef ds:uri="8986f2a9-fbfa-4bfa-b724-28c87e30c9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4597B34-AC21-404E-9C19-3CFE48D5041F}">
  <ds:schemaRefs>
    <ds:schemaRef ds:uri="http://schemas.microsoft.com/office/2006/metadata/properties"/>
    <ds:schemaRef ds:uri="8986f2a9-fbfa-4bfa-b724-28c87e30c988"/>
    <ds:schemaRef ds:uri="http://www.w3.org/XML/1998/namespace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7be15619-a45f-412c-9d3b-8f9b9ff3413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4692</TotalTime>
  <Words>10048</Words>
  <Application>Microsoft Office PowerPoint</Application>
  <PresentationFormat>A4 용지(210x297mm)</PresentationFormat>
  <Paragraphs>1683</Paragraphs>
  <Slides>79</Slides>
  <Notes>17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CJ ONLYONE NEW body Light</vt:lpstr>
      <vt:lpstr>CJ ONLYONE NEW title OTF Bold</vt:lpstr>
      <vt:lpstr>Noto Sans CJK KR Bold</vt:lpstr>
      <vt:lpstr>Noto Sans CJK KR DemiLight</vt:lpstr>
      <vt:lpstr>Noto Sans CJK KR Light</vt:lpstr>
      <vt:lpstr>Noto Sans CJK KR Medium</vt:lpstr>
      <vt:lpstr>Pretendard</vt:lpstr>
      <vt:lpstr>맑은 고딕</vt:lpstr>
      <vt:lpstr>Arial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정태범;cj:m8g7hTEoyhqeqyXkf7nF6AMQees=∥deadman55@cj.net</dc:creator>
  <cp:lastModifiedBy>이지민님 [인프라보안팀]</cp:lastModifiedBy>
  <dcterms:modified xsi:type="dcterms:W3CDTF">2025-07-21T04:35:26Z</dcterms:modified>
  <cp:revision>918</cp:revision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32b298-d092-4ba9-a1be-2a4de4a74ea4_Enabled">
    <vt:lpwstr>true</vt:lpwstr>
  </property>
  <property fmtid="{D5CDD505-2E9C-101B-9397-08002B2CF9AE}" pid="3" name="MSIP_Label_d132b298-d092-4ba9-a1be-2a4de4a74ea4_SetDate">
    <vt:lpwstr>2025-07-21T04:35:18Z</vt:lpwstr>
  </property>
  <property fmtid="{D5CDD505-2E9C-101B-9397-08002B2CF9AE}" pid="4" name="MSIP_Label_d132b298-d092-4ba9-a1be-2a4de4a74ea4_Method">
    <vt:lpwstr>Privileged</vt:lpwstr>
  </property>
  <property fmtid="{D5CDD505-2E9C-101B-9397-08002B2CF9AE}" pid="5" name="MSIP_Label_d132b298-d092-4ba9-a1be-2a4de4a74ea4_Name">
    <vt:lpwstr>평문화</vt:lpwstr>
  </property>
  <property fmtid="{D5CDD505-2E9C-101B-9397-08002B2CF9AE}" pid="6" name="MSIP_Label_d132b298-d092-4ba9-a1be-2a4de4a74ea4_SiteId">
    <vt:lpwstr>ee6af5c5-684f-4539-9eb6-64793af08027</vt:lpwstr>
  </property>
  <property fmtid="{D5CDD505-2E9C-101B-9397-08002B2CF9AE}" pid="7" name="MSIP_Label_d132b298-d092-4ba9-a1be-2a4de4a74ea4_ActionId">
    <vt:lpwstr>6961850f-1acc-42ed-8947-8a9366fed25e</vt:lpwstr>
  </property>
  <property fmtid="{D5CDD505-2E9C-101B-9397-08002B2CF9AE}" pid="8" name="MSIP_Label_d132b298-d092-4ba9-a1be-2a4de4a74ea4_ContentBits">
    <vt:lpwstr>0</vt:lpwstr>
  </property>
  <property fmtid="{D5CDD505-2E9C-101B-9397-08002B2CF9AE}" pid="9" name="MSIP_Label_d132b298-d092-4ba9-a1be-2a4de4a74ea4_Tag">
    <vt:lpwstr>10, 0, 1, 1</vt:lpwstr>
  </property>
</Properties>
</file>